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1"/>
  </p:notesMasterIdLst>
  <p:handoutMasterIdLst>
    <p:handoutMasterId r:id="rId22"/>
  </p:handoutMasterIdLst>
  <p:sldIdLst>
    <p:sldId id="256" r:id="rId5"/>
    <p:sldId id="257" r:id="rId6"/>
    <p:sldId id="268" r:id="rId7"/>
    <p:sldId id="271" r:id="rId8"/>
    <p:sldId id="258" r:id="rId9"/>
    <p:sldId id="275" r:id="rId10"/>
    <p:sldId id="261" r:id="rId11"/>
    <p:sldId id="269" r:id="rId12"/>
    <p:sldId id="263" r:id="rId13"/>
    <p:sldId id="272" r:id="rId14"/>
    <p:sldId id="273" r:id="rId15"/>
    <p:sldId id="274" r:id="rId16"/>
    <p:sldId id="262" r:id="rId17"/>
    <p:sldId id="265" r:id="rId18"/>
    <p:sldId id="270" r:id="rId19"/>
    <p:sldId id="276"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712" autoAdjust="0"/>
  </p:normalViewPr>
  <p:slideViewPr>
    <p:cSldViewPr snapToGrid="0">
      <p:cViewPr varScale="1">
        <p:scale>
          <a:sx n="114" d="100"/>
          <a:sy n="114" d="100"/>
        </p:scale>
        <p:origin x="468" y="114"/>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9/19/2024</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9/19/2024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office@mayespark.redbridge.sch.uk" TargetMode="External"/><Relationship Id="rId1" Type="http://schemas.openxmlformats.org/officeDocument/2006/relationships/slideLayout" Target="../slideLayouts/slideLayout19.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571721" y="580664"/>
            <a:ext cx="1391775" cy="858837"/>
          </a:xfrm>
        </p:spPr>
        <p:txBody>
          <a:bodyPr/>
          <a:lstStyle/>
          <a:p>
            <a:r>
              <a:rPr lang="en-US" dirty="0"/>
              <a:t>2024-2025</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pPr algn="ctr"/>
            <a:r>
              <a:rPr lang="en-US" dirty="0"/>
              <a:t>Year 5</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pPr algn="ctr"/>
            <a:r>
              <a:rPr lang="en-US" dirty="0"/>
              <a:t>Information for parents</a:t>
            </a:r>
            <a:endParaRPr lang="ru-RU" dirty="0"/>
          </a:p>
        </p:txBody>
      </p:sp>
      <p:sp>
        <p:nvSpPr>
          <p:cNvPr id="5" name="Picture Placeholder 4">
            <a:extLst>
              <a:ext uri="{FF2B5EF4-FFF2-40B4-BE49-F238E27FC236}">
                <a16:creationId xmlns:a16="http://schemas.microsoft.com/office/drawing/2014/main" id="{61EBF8C0-5672-4C8F-A109-E17E2BDF63AE}"/>
              </a:ext>
            </a:extLst>
          </p:cNvPr>
          <p:cNvSpPr>
            <a:spLocks noGrp="1"/>
          </p:cNvSpPr>
          <p:nvPr>
            <p:ph type="pic" sz="quarter" idx="15"/>
          </p:nvPr>
        </p:nvSpPr>
        <p:spPr/>
      </p:sp>
      <p:pic>
        <p:nvPicPr>
          <p:cNvPr id="6" name="Picture 5">
            <a:extLst>
              <a:ext uri="{FF2B5EF4-FFF2-40B4-BE49-F238E27FC236}">
                <a16:creationId xmlns:a16="http://schemas.microsoft.com/office/drawing/2014/main" id="{9510521D-2C43-4553-9480-442FF93A0546}"/>
              </a:ext>
            </a:extLst>
          </p:cNvPr>
          <p:cNvPicPr>
            <a:picLocks noChangeAspect="1"/>
          </p:cNvPicPr>
          <p:nvPr/>
        </p:nvPicPr>
        <p:blipFill>
          <a:blip r:embed="rId2"/>
          <a:stretch>
            <a:fillRect/>
          </a:stretch>
        </p:blipFill>
        <p:spPr>
          <a:xfrm rot="20980878">
            <a:off x="275180" y="1984624"/>
            <a:ext cx="5570700" cy="3575520"/>
          </a:xfrm>
          <a:prstGeom prst="rect">
            <a:avLst/>
          </a:prstGeom>
        </p:spPr>
      </p:pic>
      <p:pic>
        <p:nvPicPr>
          <p:cNvPr id="8" name="Picture 7">
            <a:extLst>
              <a:ext uri="{FF2B5EF4-FFF2-40B4-BE49-F238E27FC236}">
                <a16:creationId xmlns:a16="http://schemas.microsoft.com/office/drawing/2014/main" id="{1EBDA776-0510-4029-BC4B-5FD054D2D664}"/>
              </a:ext>
            </a:extLst>
          </p:cNvPr>
          <p:cNvPicPr>
            <a:picLocks noChangeAspect="1"/>
          </p:cNvPicPr>
          <p:nvPr/>
        </p:nvPicPr>
        <p:blipFill>
          <a:blip r:embed="rId3"/>
          <a:stretch>
            <a:fillRect/>
          </a:stretch>
        </p:blipFill>
        <p:spPr>
          <a:xfrm>
            <a:off x="191880" y="133688"/>
            <a:ext cx="1409772" cy="1181161"/>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145005" y="4948561"/>
            <a:ext cx="4121110" cy="343407"/>
          </a:xfrm>
        </p:spPr>
        <p:txBody>
          <a:bodyPr/>
          <a:lstStyle/>
          <a:p>
            <a:pPr algn="ctr"/>
            <a:r>
              <a:rPr lang="en-US" sz="1800" b="0" dirty="0">
                <a:latin typeface="Franklin Gothic Book" panose="020B0503020102020204" pitchFamily="34" charset="0"/>
              </a:rPr>
              <a:t>Each half term, children will focus on a specific area of mathematical knowledge.</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10</a:t>
            </a:fld>
            <a:endParaRPr lang="en-US" dirty="0"/>
          </a:p>
        </p:txBody>
      </p:sp>
      <p:pic>
        <p:nvPicPr>
          <p:cNvPr id="6" name="Picture 5">
            <a:extLst>
              <a:ext uri="{FF2B5EF4-FFF2-40B4-BE49-F238E27FC236}">
                <a16:creationId xmlns:a16="http://schemas.microsoft.com/office/drawing/2014/main" id="{D5FC7161-DE27-498D-9466-279725CDB6B5}"/>
              </a:ext>
            </a:extLst>
          </p:cNvPr>
          <p:cNvPicPr>
            <a:picLocks noChangeAspect="1"/>
          </p:cNvPicPr>
          <p:nvPr/>
        </p:nvPicPr>
        <p:blipFill>
          <a:blip r:embed="rId2"/>
          <a:stretch>
            <a:fillRect/>
          </a:stretch>
        </p:blipFill>
        <p:spPr>
          <a:xfrm>
            <a:off x="191880" y="133688"/>
            <a:ext cx="864760" cy="724529"/>
          </a:xfrm>
          <a:prstGeom prst="rect">
            <a:avLst/>
          </a:prstGeom>
        </p:spPr>
      </p:pic>
      <p:sp>
        <p:nvSpPr>
          <p:cNvPr id="8" name="Title 7">
            <a:extLst>
              <a:ext uri="{FF2B5EF4-FFF2-40B4-BE49-F238E27FC236}">
                <a16:creationId xmlns:a16="http://schemas.microsoft.com/office/drawing/2014/main" id="{0C1A6473-8075-4369-9F99-DE616B12157E}"/>
              </a:ext>
            </a:extLst>
          </p:cNvPr>
          <p:cNvSpPr>
            <a:spLocks noGrp="1"/>
          </p:cNvSpPr>
          <p:nvPr>
            <p:ph type="title"/>
          </p:nvPr>
        </p:nvSpPr>
        <p:spPr>
          <a:xfrm>
            <a:off x="221312" y="3083772"/>
            <a:ext cx="3968496" cy="1386628"/>
          </a:xfrm>
        </p:spPr>
        <p:txBody>
          <a:bodyPr>
            <a:normAutofit fontScale="90000"/>
          </a:bodyPr>
          <a:lstStyle/>
          <a:p>
            <a:r>
              <a:rPr lang="en-GB" dirty="0"/>
              <a:t>We will share children’s targets with them during the first few weeks. Please discuss the concepts and strategies shared in the Big Picture.</a:t>
            </a:r>
          </a:p>
        </p:txBody>
      </p:sp>
      <p:pic>
        <p:nvPicPr>
          <p:cNvPr id="9" name="Picture 8">
            <a:extLst>
              <a:ext uri="{FF2B5EF4-FFF2-40B4-BE49-F238E27FC236}">
                <a16:creationId xmlns:a16="http://schemas.microsoft.com/office/drawing/2014/main" id="{51BE09D0-FC9B-4EED-B548-A22B4BCEC497}"/>
              </a:ext>
            </a:extLst>
          </p:cNvPr>
          <p:cNvPicPr>
            <a:picLocks noChangeAspect="1"/>
          </p:cNvPicPr>
          <p:nvPr/>
        </p:nvPicPr>
        <p:blipFill>
          <a:blip r:embed="rId3"/>
          <a:stretch>
            <a:fillRect/>
          </a:stretch>
        </p:blipFill>
        <p:spPr>
          <a:xfrm>
            <a:off x="4470401" y="50164"/>
            <a:ext cx="7500288" cy="5895659"/>
          </a:xfrm>
          <a:prstGeom prst="rect">
            <a:avLst/>
          </a:prstGeom>
        </p:spPr>
      </p:pic>
      <p:sp>
        <p:nvSpPr>
          <p:cNvPr id="10" name="Title 4">
            <a:extLst>
              <a:ext uri="{FF2B5EF4-FFF2-40B4-BE49-F238E27FC236}">
                <a16:creationId xmlns:a16="http://schemas.microsoft.com/office/drawing/2014/main" id="{3C4202A2-8A74-48FC-BF97-6D85E73BCB6D}"/>
              </a:ext>
            </a:extLst>
          </p:cNvPr>
          <p:cNvSpPr txBox="1">
            <a:spLocks/>
          </p:cNvSpPr>
          <p:nvPr/>
        </p:nvSpPr>
        <p:spPr>
          <a:xfrm rot="20992071">
            <a:off x="45571" y="809490"/>
            <a:ext cx="4198284" cy="1091949"/>
          </a:xfrm>
          <a:prstGeom prst="rect">
            <a:avLst/>
          </a:prstGeom>
          <a:solidFill>
            <a:schemeClr val="accent2"/>
          </a:solidFill>
          <a:ln>
            <a:solidFill>
              <a:schemeClr val="accent1"/>
            </a:solidFill>
          </a:ln>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en-US" sz="3200" dirty="0" err="1"/>
              <a:t>Maths</a:t>
            </a:r>
            <a:r>
              <a:rPr lang="en-US" sz="3200" dirty="0"/>
              <a:t> in Year 5</a:t>
            </a:r>
          </a:p>
        </p:txBody>
      </p:sp>
    </p:spTree>
    <p:extLst>
      <p:ext uri="{BB962C8B-B14F-4D97-AF65-F5344CB8AC3E}">
        <p14:creationId xmlns:p14="http://schemas.microsoft.com/office/powerpoint/2010/main" val="289194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624260" y="6310949"/>
            <a:ext cx="6121980" cy="413363"/>
          </a:xfrm>
        </p:spPr>
        <p:txBody>
          <a:bodyPr/>
          <a:lstStyle/>
          <a:p>
            <a:pPr algn="ctr"/>
            <a:r>
              <a:rPr lang="en-US" sz="1800" b="0" dirty="0">
                <a:latin typeface="Franklin Gothic Book" panose="020B0503020102020204" pitchFamily="34" charset="0"/>
              </a:rPr>
              <a:t>Please ensure all items of clothing are clearly labelled with your child’s name and class.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11</a:t>
            </a:fld>
            <a:endParaRPr lang="en-US" dirty="0"/>
          </a:p>
        </p:txBody>
      </p:sp>
      <p:pic>
        <p:nvPicPr>
          <p:cNvPr id="6" name="Picture 5">
            <a:extLst>
              <a:ext uri="{FF2B5EF4-FFF2-40B4-BE49-F238E27FC236}">
                <a16:creationId xmlns:a16="http://schemas.microsoft.com/office/drawing/2014/main" id="{D5FC7161-DE27-498D-9466-279725CDB6B5}"/>
              </a:ext>
            </a:extLst>
          </p:cNvPr>
          <p:cNvPicPr>
            <a:picLocks noChangeAspect="1"/>
          </p:cNvPicPr>
          <p:nvPr/>
        </p:nvPicPr>
        <p:blipFill>
          <a:blip r:embed="rId2"/>
          <a:stretch>
            <a:fillRect/>
          </a:stretch>
        </p:blipFill>
        <p:spPr>
          <a:xfrm>
            <a:off x="191880" y="133688"/>
            <a:ext cx="864760" cy="724529"/>
          </a:xfrm>
          <a:prstGeom prst="rect">
            <a:avLst/>
          </a:prstGeom>
        </p:spPr>
      </p:pic>
      <p:sp>
        <p:nvSpPr>
          <p:cNvPr id="8" name="Title 7">
            <a:extLst>
              <a:ext uri="{FF2B5EF4-FFF2-40B4-BE49-F238E27FC236}">
                <a16:creationId xmlns:a16="http://schemas.microsoft.com/office/drawing/2014/main" id="{0C1A6473-8075-4369-9F99-DE616B12157E}"/>
              </a:ext>
            </a:extLst>
          </p:cNvPr>
          <p:cNvSpPr>
            <a:spLocks noGrp="1"/>
          </p:cNvSpPr>
          <p:nvPr>
            <p:ph type="title"/>
          </p:nvPr>
        </p:nvSpPr>
        <p:spPr>
          <a:xfrm>
            <a:off x="221312" y="3083772"/>
            <a:ext cx="3968496" cy="1386628"/>
          </a:xfrm>
        </p:spPr>
        <p:txBody>
          <a:bodyPr>
            <a:normAutofit fontScale="90000"/>
          </a:bodyPr>
          <a:lstStyle/>
          <a:p>
            <a:r>
              <a:rPr lang="en-GB" dirty="0"/>
              <a:t>We will share children’s targets with them during these first few weeks. Please discuss the concepts and strategies shared in the Big Picture.</a:t>
            </a:r>
          </a:p>
        </p:txBody>
      </p:sp>
      <p:sp>
        <p:nvSpPr>
          <p:cNvPr id="10" name="Title 4">
            <a:extLst>
              <a:ext uri="{FF2B5EF4-FFF2-40B4-BE49-F238E27FC236}">
                <a16:creationId xmlns:a16="http://schemas.microsoft.com/office/drawing/2014/main" id="{3C4202A2-8A74-48FC-BF97-6D85E73BCB6D}"/>
              </a:ext>
            </a:extLst>
          </p:cNvPr>
          <p:cNvSpPr txBox="1">
            <a:spLocks/>
          </p:cNvSpPr>
          <p:nvPr/>
        </p:nvSpPr>
        <p:spPr>
          <a:xfrm rot="20992071">
            <a:off x="1339677" y="180915"/>
            <a:ext cx="2775728" cy="1091949"/>
          </a:xfrm>
          <a:prstGeom prst="rect">
            <a:avLst/>
          </a:prstGeom>
          <a:solidFill>
            <a:schemeClr val="accent2"/>
          </a:solidFill>
          <a:ln>
            <a:solidFill>
              <a:schemeClr val="accent1"/>
            </a:solidFill>
          </a:ln>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en-US" sz="3200" dirty="0"/>
              <a:t>Uniform</a:t>
            </a:r>
          </a:p>
        </p:txBody>
      </p:sp>
      <p:pic>
        <p:nvPicPr>
          <p:cNvPr id="11" name="Picture 10">
            <a:extLst>
              <a:ext uri="{FF2B5EF4-FFF2-40B4-BE49-F238E27FC236}">
                <a16:creationId xmlns:a16="http://schemas.microsoft.com/office/drawing/2014/main" id="{B9A4F833-F786-444D-B191-8158F6ABC427}"/>
              </a:ext>
            </a:extLst>
          </p:cNvPr>
          <p:cNvPicPr>
            <a:picLocks noChangeAspect="1"/>
          </p:cNvPicPr>
          <p:nvPr/>
        </p:nvPicPr>
        <p:blipFill>
          <a:blip r:embed="rId3"/>
          <a:stretch>
            <a:fillRect/>
          </a:stretch>
        </p:blipFill>
        <p:spPr>
          <a:xfrm>
            <a:off x="309324" y="1749294"/>
            <a:ext cx="6294664" cy="3549569"/>
          </a:xfrm>
          <a:prstGeom prst="rect">
            <a:avLst/>
          </a:prstGeom>
        </p:spPr>
      </p:pic>
      <p:pic>
        <p:nvPicPr>
          <p:cNvPr id="12" name="Picture 11">
            <a:extLst>
              <a:ext uri="{FF2B5EF4-FFF2-40B4-BE49-F238E27FC236}">
                <a16:creationId xmlns:a16="http://schemas.microsoft.com/office/drawing/2014/main" id="{4659B28B-BCD0-46F1-9489-59F3A697A5F0}"/>
              </a:ext>
            </a:extLst>
          </p:cNvPr>
          <p:cNvPicPr>
            <a:picLocks noChangeAspect="1"/>
          </p:cNvPicPr>
          <p:nvPr/>
        </p:nvPicPr>
        <p:blipFill>
          <a:blip r:embed="rId4"/>
          <a:stretch>
            <a:fillRect/>
          </a:stretch>
        </p:blipFill>
        <p:spPr>
          <a:xfrm>
            <a:off x="6515976" y="210826"/>
            <a:ext cx="5603422" cy="2041431"/>
          </a:xfrm>
          <a:prstGeom prst="rect">
            <a:avLst/>
          </a:prstGeom>
        </p:spPr>
      </p:pic>
      <p:pic>
        <p:nvPicPr>
          <p:cNvPr id="13" name="Picture 12">
            <a:extLst>
              <a:ext uri="{FF2B5EF4-FFF2-40B4-BE49-F238E27FC236}">
                <a16:creationId xmlns:a16="http://schemas.microsoft.com/office/drawing/2014/main" id="{5DBBB88A-8486-4C6E-9E50-EB61F004BB4A}"/>
              </a:ext>
            </a:extLst>
          </p:cNvPr>
          <p:cNvPicPr>
            <a:picLocks noChangeAspect="1"/>
          </p:cNvPicPr>
          <p:nvPr/>
        </p:nvPicPr>
        <p:blipFill>
          <a:blip r:embed="rId5"/>
          <a:stretch>
            <a:fillRect/>
          </a:stretch>
        </p:blipFill>
        <p:spPr>
          <a:xfrm>
            <a:off x="5622508" y="3429000"/>
            <a:ext cx="6569492" cy="2684867"/>
          </a:xfrm>
          <a:prstGeom prst="rect">
            <a:avLst/>
          </a:prstGeom>
        </p:spPr>
      </p:pic>
      <p:pic>
        <p:nvPicPr>
          <p:cNvPr id="14" name="Picture 2" descr="https://www.mayesparkprimaryschool.org.uk/i/IMG_2850.jpg">
            <a:extLst>
              <a:ext uri="{FF2B5EF4-FFF2-40B4-BE49-F238E27FC236}">
                <a16:creationId xmlns:a16="http://schemas.microsoft.com/office/drawing/2014/main" id="{940AA782-1495-4908-97EB-E9DAFE4AD2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2640" y="2252257"/>
            <a:ext cx="2278048" cy="286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83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035010" y="5463247"/>
            <a:ext cx="6121980" cy="413363"/>
          </a:xfrm>
        </p:spPr>
        <p:txBody>
          <a:bodyPr/>
          <a:lstStyle/>
          <a:p>
            <a:pPr algn="ctr"/>
            <a:r>
              <a:rPr lang="en-US" sz="1800" b="0" dirty="0">
                <a:latin typeface="Franklin Gothic Book" panose="020B0503020102020204" pitchFamily="34" charset="0"/>
              </a:rPr>
              <a:t>Please ensure all items of clothing are clearly labelled with your child’s name and class.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pic>
        <p:nvPicPr>
          <p:cNvPr id="6" name="Picture 5">
            <a:extLst>
              <a:ext uri="{FF2B5EF4-FFF2-40B4-BE49-F238E27FC236}">
                <a16:creationId xmlns:a16="http://schemas.microsoft.com/office/drawing/2014/main" id="{D5FC7161-DE27-498D-9466-279725CDB6B5}"/>
              </a:ext>
            </a:extLst>
          </p:cNvPr>
          <p:cNvPicPr>
            <a:picLocks noChangeAspect="1"/>
          </p:cNvPicPr>
          <p:nvPr/>
        </p:nvPicPr>
        <p:blipFill>
          <a:blip r:embed="rId2"/>
          <a:stretch>
            <a:fillRect/>
          </a:stretch>
        </p:blipFill>
        <p:spPr>
          <a:xfrm>
            <a:off x="191880" y="133688"/>
            <a:ext cx="864760" cy="724529"/>
          </a:xfrm>
          <a:prstGeom prst="rect">
            <a:avLst/>
          </a:prstGeom>
        </p:spPr>
      </p:pic>
      <p:sp>
        <p:nvSpPr>
          <p:cNvPr id="10" name="Title 4">
            <a:extLst>
              <a:ext uri="{FF2B5EF4-FFF2-40B4-BE49-F238E27FC236}">
                <a16:creationId xmlns:a16="http://schemas.microsoft.com/office/drawing/2014/main" id="{3C4202A2-8A74-48FC-BF97-6D85E73BCB6D}"/>
              </a:ext>
            </a:extLst>
          </p:cNvPr>
          <p:cNvSpPr txBox="1">
            <a:spLocks/>
          </p:cNvSpPr>
          <p:nvPr/>
        </p:nvSpPr>
        <p:spPr>
          <a:xfrm rot="20992071">
            <a:off x="1339677" y="533919"/>
            <a:ext cx="2775728" cy="1091949"/>
          </a:xfrm>
          <a:prstGeom prst="rect">
            <a:avLst/>
          </a:prstGeom>
          <a:solidFill>
            <a:schemeClr val="accent2"/>
          </a:solidFill>
          <a:ln>
            <a:solidFill>
              <a:schemeClr val="accent1"/>
            </a:solidFill>
          </a:ln>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en-US" sz="3200" dirty="0"/>
              <a:t>PE Kits</a:t>
            </a:r>
          </a:p>
        </p:txBody>
      </p:sp>
      <p:pic>
        <p:nvPicPr>
          <p:cNvPr id="15" name="Picture 14">
            <a:extLst>
              <a:ext uri="{FF2B5EF4-FFF2-40B4-BE49-F238E27FC236}">
                <a16:creationId xmlns:a16="http://schemas.microsoft.com/office/drawing/2014/main" id="{7EF120AE-ECC4-4454-AB9A-3940F947F958}"/>
              </a:ext>
            </a:extLst>
          </p:cNvPr>
          <p:cNvPicPr>
            <a:picLocks noChangeAspect="1"/>
          </p:cNvPicPr>
          <p:nvPr/>
        </p:nvPicPr>
        <p:blipFill>
          <a:blip r:embed="rId3"/>
          <a:stretch>
            <a:fillRect/>
          </a:stretch>
        </p:blipFill>
        <p:spPr>
          <a:xfrm>
            <a:off x="457199" y="1950470"/>
            <a:ext cx="5638801" cy="2686050"/>
          </a:xfrm>
          <a:prstGeom prst="rect">
            <a:avLst/>
          </a:prstGeom>
        </p:spPr>
      </p:pic>
      <p:pic>
        <p:nvPicPr>
          <p:cNvPr id="16" name="Picture 4" descr="School Uniform – John Gulson Primary School">
            <a:extLst>
              <a:ext uri="{FF2B5EF4-FFF2-40B4-BE49-F238E27FC236}">
                <a16:creationId xmlns:a16="http://schemas.microsoft.com/office/drawing/2014/main" id="{F149B3F5-E411-4112-BC9B-D337D1B49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394" y="516306"/>
            <a:ext cx="2852052" cy="291269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AF486BB-6A87-4DCB-9B06-E26C30697312}"/>
              </a:ext>
            </a:extLst>
          </p:cNvPr>
          <p:cNvSpPr txBox="1"/>
          <p:nvPr/>
        </p:nvSpPr>
        <p:spPr>
          <a:xfrm>
            <a:off x="2727541" y="4909210"/>
            <a:ext cx="7122905" cy="338554"/>
          </a:xfrm>
          <a:prstGeom prst="rect">
            <a:avLst/>
          </a:prstGeom>
          <a:solidFill>
            <a:schemeClr val="accent3">
              <a:lumMod val="40000"/>
              <a:lumOff val="60000"/>
            </a:schemeClr>
          </a:solidFill>
        </p:spPr>
        <p:txBody>
          <a:bodyPr wrap="square" rtlCol="0">
            <a:spAutoFit/>
          </a:bodyPr>
          <a:lstStyle/>
          <a:p>
            <a:r>
              <a:rPr lang="en-GB" sz="1600" dirty="0"/>
              <a:t>PE kits will remain in school and be sent home to be washed regularly. </a:t>
            </a:r>
          </a:p>
        </p:txBody>
      </p:sp>
    </p:spTree>
    <p:extLst>
      <p:ext uri="{BB962C8B-B14F-4D97-AF65-F5344CB8AC3E}">
        <p14:creationId xmlns:p14="http://schemas.microsoft.com/office/powerpoint/2010/main" val="144872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360000">
            <a:off x="-64019" y="864680"/>
            <a:ext cx="4932296" cy="1091949"/>
          </a:xfrm>
        </p:spPr>
        <p:txBody>
          <a:bodyPr>
            <a:normAutofit fontScale="90000"/>
          </a:bodyPr>
          <a:lstStyle/>
          <a:p>
            <a:pPr algn="ctr"/>
            <a:r>
              <a:rPr lang="en-US" dirty="0"/>
              <a:t>Educational Visits and Events</a:t>
            </a:r>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a:off x="5211298" y="133689"/>
            <a:ext cx="6594702" cy="882312"/>
          </a:xfrm>
        </p:spPr>
        <p:txBody>
          <a:bodyPr>
            <a:normAutofit/>
          </a:bodyPr>
          <a:lstStyle/>
          <a:p>
            <a:pPr algn="ctr"/>
            <a:r>
              <a:rPr lang="en-US" dirty="0"/>
              <a:t>Our aim is for your child to take part in at least one educational experience each half term </a:t>
            </a:r>
          </a:p>
        </p:txBody>
      </p:sp>
      <p:sp>
        <p:nvSpPr>
          <p:cNvPr id="2" name="Footer Placeholder 1">
            <a:extLst>
              <a:ext uri="{FF2B5EF4-FFF2-40B4-BE49-F238E27FC236}">
                <a16:creationId xmlns:a16="http://schemas.microsoft.com/office/drawing/2014/main" id="{A39B2A57-9893-4BCD-AA1A-122310BC6253}"/>
              </a:ext>
            </a:extLst>
          </p:cNvPr>
          <p:cNvSpPr>
            <a:spLocks noGrp="1"/>
          </p:cNvSpPr>
          <p:nvPr>
            <p:ph type="ftr" sz="quarter" idx="11"/>
          </p:nvPr>
        </p:nvSpPr>
        <p:spPr>
          <a:xfrm>
            <a:off x="386000" y="5945824"/>
            <a:ext cx="9762341" cy="365125"/>
          </a:xfrm>
        </p:spPr>
        <p:txBody>
          <a:bodyPr/>
          <a:lstStyle/>
          <a:p>
            <a:pPr algn="ctr"/>
            <a:r>
              <a:rPr lang="en-US" sz="2000" b="0" dirty="0">
                <a:latin typeface="Franklin Gothic Book" panose="020B0503020102020204" pitchFamily="34" charset="0"/>
              </a:rPr>
              <a:t>The overview is only an indication. Letters will be sent home to confirm the details.</a:t>
            </a:r>
          </a:p>
          <a:p>
            <a:pPr algn="ctr"/>
            <a:r>
              <a:rPr lang="en-US" sz="2000" b="0" dirty="0">
                <a:latin typeface="Franklin Gothic Book" panose="020B0503020102020204" pitchFamily="34" charset="0"/>
              </a:rPr>
              <a:t>Please let you child’s class teacher know if you are able to accompany them on the visit.</a:t>
            </a:r>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13</a:t>
            </a:fld>
            <a:endParaRPr lang="en-US" dirty="0"/>
          </a:p>
        </p:txBody>
      </p:sp>
      <p:pic>
        <p:nvPicPr>
          <p:cNvPr id="9" name="Picture 8">
            <a:extLst>
              <a:ext uri="{FF2B5EF4-FFF2-40B4-BE49-F238E27FC236}">
                <a16:creationId xmlns:a16="http://schemas.microsoft.com/office/drawing/2014/main" id="{7D9A6FBE-4C08-427B-B10A-A6DEBFDEF4C2}"/>
              </a:ext>
            </a:extLst>
          </p:cNvPr>
          <p:cNvPicPr>
            <a:picLocks noChangeAspect="1"/>
          </p:cNvPicPr>
          <p:nvPr/>
        </p:nvPicPr>
        <p:blipFill>
          <a:blip r:embed="rId2"/>
          <a:stretch>
            <a:fillRect/>
          </a:stretch>
        </p:blipFill>
        <p:spPr>
          <a:xfrm>
            <a:off x="191880" y="133688"/>
            <a:ext cx="864760" cy="724529"/>
          </a:xfrm>
          <a:prstGeom prst="rect">
            <a:avLst/>
          </a:prstGeom>
        </p:spPr>
      </p:pic>
      <p:pic>
        <p:nvPicPr>
          <p:cNvPr id="2050" name="Picture 2" descr="Anglo-Saxons - Dan Tastic Education">
            <a:extLst>
              <a:ext uri="{FF2B5EF4-FFF2-40B4-BE49-F238E27FC236}">
                <a16:creationId xmlns:a16="http://schemas.microsoft.com/office/drawing/2014/main" id="{F5769A4B-DA8F-4BF6-9C93-C0C17BBF6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25" y="1173786"/>
            <a:ext cx="3571875" cy="1276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aft Building in the Lake District | Joint Adventures">
            <a:extLst>
              <a:ext uri="{FF2B5EF4-FFF2-40B4-BE49-F238E27FC236}">
                <a16:creationId xmlns:a16="http://schemas.microsoft.com/office/drawing/2014/main" id="{A781984A-22A1-4147-8064-CB14E5B7D2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9321" y="3574033"/>
            <a:ext cx="2476679" cy="2110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18D1C2A-4052-4E0E-BBE2-8B153ECF1153}"/>
              </a:ext>
            </a:extLst>
          </p:cNvPr>
          <p:cNvPicPr>
            <a:picLocks noChangeAspect="1"/>
          </p:cNvPicPr>
          <p:nvPr/>
        </p:nvPicPr>
        <p:blipFill>
          <a:blip r:embed="rId5"/>
          <a:stretch>
            <a:fillRect/>
          </a:stretch>
        </p:blipFill>
        <p:spPr>
          <a:xfrm>
            <a:off x="191880" y="2369206"/>
            <a:ext cx="9653255" cy="2736565"/>
          </a:xfrm>
          <a:prstGeom prst="rect">
            <a:avLst/>
          </a:prstGeom>
        </p:spPr>
      </p:pic>
    </p:spTree>
    <p:extLst>
      <p:ext uri="{BB962C8B-B14F-4D97-AF65-F5344CB8AC3E}">
        <p14:creationId xmlns:p14="http://schemas.microsoft.com/office/powerpoint/2010/main" val="253257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456435" y="785048"/>
            <a:ext cx="4391191" cy="1325563"/>
          </a:xfrm>
        </p:spPr>
        <p:txBody>
          <a:bodyPr anchor="t">
            <a:normAutofit/>
          </a:bodyPr>
          <a:lstStyle/>
          <a:p>
            <a:pPr algn="ctr"/>
            <a:r>
              <a:rPr lang="en-US" sz="3600" dirty="0"/>
              <a:t>Homework</a:t>
            </a:r>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1444441" y="2373246"/>
            <a:ext cx="10040430" cy="2111508"/>
          </a:xfrm>
        </p:spPr>
        <p:txBody>
          <a:bodyPr>
            <a:normAutofit fontScale="25000" lnSpcReduction="20000"/>
          </a:bodyPr>
          <a:lstStyle/>
          <a:p>
            <a:pPr marL="857250" indent="-857250">
              <a:buFont typeface="Wingdings" panose="05000000000000000000" pitchFamily="2" charset="2"/>
              <a:buChar char="§"/>
            </a:pPr>
            <a:r>
              <a:rPr lang="en-GB" sz="9600" dirty="0"/>
              <a:t>Homework is set on Google Classroom. Each child has a log in and can be found in the back of their reading records but please ask your child’s class teacher if you don’t have one. </a:t>
            </a:r>
          </a:p>
          <a:p>
            <a:pPr marL="857250" indent="-857250">
              <a:buFont typeface="Wingdings" panose="05000000000000000000" pitchFamily="2" charset="2"/>
              <a:buChar char="§"/>
            </a:pPr>
            <a:r>
              <a:rPr lang="en-GB" sz="9600" dirty="0"/>
              <a:t>Where possible, homework is linked to the learning that has already happened in the week gone by or will happen in the following week.</a:t>
            </a:r>
          </a:p>
          <a:p>
            <a:pPr marL="857250" indent="-857250">
              <a:buFont typeface="Wingdings" panose="05000000000000000000" pitchFamily="2" charset="2"/>
              <a:buChar char="§"/>
            </a:pPr>
            <a:r>
              <a:rPr lang="en-GB" sz="9600" dirty="0"/>
              <a:t>Homework is set on a Friday, children are encouraged to work independently to complete the given tasks in their CGP books and hand it in by the following </a:t>
            </a:r>
            <a:r>
              <a:rPr lang="en-GB" sz="9600" b="1" dirty="0"/>
              <a:t>Thursday.</a:t>
            </a:r>
          </a:p>
          <a:p>
            <a:pPr marL="857250" indent="-857250">
              <a:buFont typeface="Wingdings" panose="05000000000000000000" pitchFamily="2" charset="2"/>
              <a:buChar char="§"/>
            </a:pPr>
            <a:r>
              <a:rPr lang="en-GB" sz="9600" dirty="0"/>
              <a:t>A spelling test will be on Friday and new spellings will be sent</a:t>
            </a:r>
            <a:r>
              <a:rPr lang="en-GB" sz="9600" b="1" dirty="0"/>
              <a:t> </a:t>
            </a:r>
            <a:r>
              <a:rPr lang="en-GB" sz="9600" dirty="0"/>
              <a:t>home. </a:t>
            </a:r>
          </a:p>
          <a:p>
            <a:endParaRPr lang="en-US" u="sng" dirty="0">
              <a:solidFill>
                <a:schemeClr val="accent2"/>
              </a:solidFill>
            </a:endParaRPr>
          </a:p>
        </p:txBody>
      </p:sp>
      <p:pic>
        <p:nvPicPr>
          <p:cNvPr id="1026" name="Picture 2" descr="Class 3 Homework | The Howard Primary School">
            <a:extLst>
              <a:ext uri="{FF2B5EF4-FFF2-40B4-BE49-F238E27FC236}">
                <a16:creationId xmlns:a16="http://schemas.microsoft.com/office/drawing/2014/main" id="{EFC70CE5-1D55-4CFA-AF69-82C22826E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099" y="4791903"/>
            <a:ext cx="5186897" cy="15560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709F40E-80F1-4F9F-AC30-F5AB66E5FB5B}"/>
              </a:ext>
            </a:extLst>
          </p:cNvPr>
          <p:cNvPicPr>
            <a:picLocks noChangeAspect="1"/>
          </p:cNvPicPr>
          <p:nvPr/>
        </p:nvPicPr>
        <p:blipFill>
          <a:blip r:embed="rId3"/>
          <a:stretch>
            <a:fillRect/>
          </a:stretch>
        </p:blipFill>
        <p:spPr>
          <a:xfrm>
            <a:off x="191880" y="133688"/>
            <a:ext cx="864760" cy="724529"/>
          </a:xfrm>
          <a:prstGeom prst="rect">
            <a:avLst/>
          </a:prstGeom>
        </p:spPr>
      </p:pic>
      <p:pic>
        <p:nvPicPr>
          <p:cNvPr id="1028" name="Picture 4" descr="Google Classroom – Technology in Language Teaching and Learning">
            <a:extLst>
              <a:ext uri="{FF2B5EF4-FFF2-40B4-BE49-F238E27FC236}">
                <a16:creationId xmlns:a16="http://schemas.microsoft.com/office/drawing/2014/main" id="{2F26E1E4-AC19-414E-805D-6F6739547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8685" y="112620"/>
            <a:ext cx="2126186" cy="165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chor="t">
            <a:normAutofit/>
          </a:bodyPr>
          <a:lstStyle/>
          <a:p>
            <a:pPr algn="ctr"/>
            <a:r>
              <a:rPr lang="en-US" sz="3600" dirty="0"/>
              <a:t>Communication</a:t>
            </a:r>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p:txBody>
          <a:bodyPr>
            <a:normAutofit fontScale="25000" lnSpcReduction="20000"/>
          </a:bodyPr>
          <a:lstStyle/>
          <a:p>
            <a:r>
              <a:rPr lang="en-GB" sz="8800" dirty="0"/>
              <a:t>Please do not hesitate to contact us in person by making an appointment out of teaching hours or through the school office via phone call or email.</a:t>
            </a:r>
          </a:p>
          <a:p>
            <a:endParaRPr lang="en-GB" sz="8800" dirty="0"/>
          </a:p>
          <a:p>
            <a:r>
              <a:rPr lang="en-GB" sz="8800" dirty="0"/>
              <a:t>Phone: 02085992263 </a:t>
            </a:r>
            <a:r>
              <a:rPr lang="en-GB" sz="8000" i="1" dirty="0"/>
              <a:t>(please leave a message and we will return your call out of teaching hours) </a:t>
            </a:r>
          </a:p>
          <a:p>
            <a:endParaRPr lang="en-GB" sz="8000" i="1" dirty="0"/>
          </a:p>
          <a:p>
            <a:r>
              <a:rPr lang="en-GB" sz="8800" dirty="0"/>
              <a:t>EMAIL</a:t>
            </a:r>
            <a:r>
              <a:rPr lang="en-GB" sz="8000" i="1" dirty="0"/>
              <a:t>: </a:t>
            </a:r>
            <a:r>
              <a:rPr lang="en-GB" sz="8800" dirty="0">
                <a:hlinkClick r:id="rId2"/>
              </a:rPr>
              <a:t>office@mayespark.redbridge.sch.uk</a:t>
            </a:r>
            <a:r>
              <a:rPr lang="en-GB" sz="8800" dirty="0"/>
              <a:t> </a:t>
            </a:r>
          </a:p>
          <a:p>
            <a:endParaRPr lang="en-GB" sz="8800" dirty="0"/>
          </a:p>
          <a:p>
            <a:r>
              <a:rPr lang="en-GB" sz="8800" dirty="0"/>
              <a:t>We look forward to your support and cooperation in making this academic year a memorable and successful experience for your child.</a:t>
            </a:r>
          </a:p>
          <a:p>
            <a:endParaRPr lang="en-US" u="sng" dirty="0">
              <a:solidFill>
                <a:schemeClr val="accent2"/>
              </a:solidFill>
            </a:endParaRPr>
          </a:p>
        </p:txBody>
      </p:sp>
      <p:pic>
        <p:nvPicPr>
          <p:cNvPr id="5" name="Picture 4">
            <a:extLst>
              <a:ext uri="{FF2B5EF4-FFF2-40B4-BE49-F238E27FC236}">
                <a16:creationId xmlns:a16="http://schemas.microsoft.com/office/drawing/2014/main" id="{B19FA2DC-F759-42D7-B0FB-E4E209B9DD57}"/>
              </a:ext>
            </a:extLst>
          </p:cNvPr>
          <p:cNvPicPr>
            <a:picLocks noChangeAspect="1"/>
          </p:cNvPicPr>
          <p:nvPr/>
        </p:nvPicPr>
        <p:blipFill>
          <a:blip r:embed="rId3"/>
          <a:stretch>
            <a:fillRect/>
          </a:stretch>
        </p:blipFill>
        <p:spPr>
          <a:xfrm>
            <a:off x="11052491" y="292743"/>
            <a:ext cx="864760" cy="724529"/>
          </a:xfrm>
          <a:prstGeom prst="rect">
            <a:avLst/>
          </a:prstGeom>
        </p:spPr>
      </p:pic>
      <p:pic>
        <p:nvPicPr>
          <p:cNvPr id="6" name="Picture 2" descr="Thank You Your Support Stock Illustrations – 136 Thank You Your Support  Stock Illustrations, Vectors &amp; Clipart - Dreamstime">
            <a:extLst>
              <a:ext uri="{FF2B5EF4-FFF2-40B4-BE49-F238E27FC236}">
                <a16:creationId xmlns:a16="http://schemas.microsoft.com/office/drawing/2014/main" id="{F065791A-601B-4579-A814-A7F727269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319" y="5107026"/>
            <a:ext cx="2466641" cy="164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60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805A17-F024-42F4-9D51-BF99843A1F5B}"/>
              </a:ext>
            </a:extLst>
          </p:cNvPr>
          <p:cNvSpPr>
            <a:spLocks noGrp="1"/>
          </p:cNvSpPr>
          <p:nvPr>
            <p:ph type="title"/>
          </p:nvPr>
        </p:nvSpPr>
        <p:spPr>
          <a:xfrm rot="21180000">
            <a:off x="543644" y="262635"/>
            <a:ext cx="4391191" cy="1325563"/>
          </a:xfrm>
        </p:spPr>
        <p:txBody>
          <a:bodyPr/>
          <a:lstStyle/>
          <a:p>
            <a:r>
              <a:rPr lang="en-GB" dirty="0"/>
              <a:t>Finally</a:t>
            </a:r>
          </a:p>
        </p:txBody>
      </p:sp>
      <p:sp>
        <p:nvSpPr>
          <p:cNvPr id="5" name="Rectangle 4">
            <a:extLst>
              <a:ext uri="{FF2B5EF4-FFF2-40B4-BE49-F238E27FC236}">
                <a16:creationId xmlns:a16="http://schemas.microsoft.com/office/drawing/2014/main" id="{EAB5B53C-634E-4648-847D-CEC2D9ED8B50}"/>
              </a:ext>
            </a:extLst>
          </p:cNvPr>
          <p:cNvSpPr/>
          <p:nvPr/>
        </p:nvSpPr>
        <p:spPr>
          <a:xfrm>
            <a:off x="2573078" y="2051278"/>
            <a:ext cx="7729869" cy="3554819"/>
          </a:xfrm>
          <a:prstGeom prst="rect">
            <a:avLst/>
          </a:prstGeom>
        </p:spPr>
        <p:txBody>
          <a:bodyPr wrap="square">
            <a:spAutoFit/>
          </a:bodyPr>
          <a:lstStyle/>
          <a:p>
            <a:r>
              <a:rPr lang="en-US" sz="2500" dirty="0">
                <a:solidFill>
                  <a:schemeClr val="accent4"/>
                </a:solidFill>
              </a:rPr>
              <a:t>Year 5 is going to be a great year.  We cannot wait to start our learning journey together with your children. We know there are lots of things to remember and it will be very busy, full of new learning, but we will have lots of fun and laughs along the way! </a:t>
            </a:r>
            <a:br>
              <a:rPr lang="en-US" sz="2500" dirty="0">
                <a:solidFill>
                  <a:schemeClr val="accent4"/>
                </a:solidFill>
              </a:rPr>
            </a:br>
            <a:r>
              <a:rPr lang="en-US" sz="2500" dirty="0">
                <a:solidFill>
                  <a:schemeClr val="accent4"/>
                </a:solidFill>
              </a:rPr>
              <a:t>If you have any further questions, please speak to your child’s class teacher.</a:t>
            </a:r>
            <a:br>
              <a:rPr lang="en-US" sz="2500" dirty="0">
                <a:solidFill>
                  <a:schemeClr val="accent4"/>
                </a:solidFill>
              </a:rPr>
            </a:br>
            <a:br>
              <a:rPr lang="en-US" sz="2500" dirty="0">
                <a:solidFill>
                  <a:schemeClr val="accent4"/>
                </a:solidFill>
              </a:rPr>
            </a:br>
            <a:r>
              <a:rPr lang="en-US" sz="2500" dirty="0">
                <a:solidFill>
                  <a:schemeClr val="accent4"/>
                </a:solidFill>
              </a:rPr>
              <a:t>Year 5 Team☺</a:t>
            </a:r>
            <a:endParaRPr lang="en-GB" sz="2500" dirty="0">
              <a:solidFill>
                <a:schemeClr val="accent4"/>
              </a:solidFill>
            </a:endParaRPr>
          </a:p>
        </p:txBody>
      </p:sp>
    </p:spTree>
    <p:extLst>
      <p:ext uri="{BB962C8B-B14F-4D97-AF65-F5344CB8AC3E}">
        <p14:creationId xmlns:p14="http://schemas.microsoft.com/office/powerpoint/2010/main" val="93727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108792" y="1037898"/>
            <a:ext cx="4761692" cy="700842"/>
          </a:xfrm>
        </p:spPr>
        <p:txBody>
          <a:bodyPr>
            <a:normAutofit fontScale="90000"/>
          </a:bodyPr>
          <a:lstStyle/>
          <a:p>
            <a:r>
              <a:rPr lang="en-US" dirty="0"/>
              <a:t>Welcome to Year 5-</a:t>
            </a:r>
            <a:br>
              <a:rPr lang="en-US" dirty="0"/>
            </a:br>
            <a:r>
              <a:rPr lang="en-US" dirty="0"/>
              <a:t>Famous Architects</a:t>
            </a:r>
          </a:p>
        </p:txBody>
      </p:sp>
      <p:sp>
        <p:nvSpPr>
          <p:cNvPr id="8" name="Footer Placeholder 7">
            <a:extLst>
              <a:ext uri="{FF2B5EF4-FFF2-40B4-BE49-F238E27FC236}">
                <a16:creationId xmlns:a16="http://schemas.microsoft.com/office/drawing/2014/main" id="{0616C4DF-BD76-4DFD-9788-A65985F05CA6}"/>
              </a:ext>
            </a:extLst>
          </p:cNvPr>
          <p:cNvSpPr>
            <a:spLocks noGrp="1"/>
          </p:cNvSpPr>
          <p:nvPr>
            <p:ph type="ftr" sz="quarter" idx="11"/>
          </p:nvPr>
        </p:nvSpPr>
        <p:spPr>
          <a:xfrm>
            <a:off x="85205" y="5945824"/>
            <a:ext cx="2722880" cy="397134"/>
          </a:xfrm>
        </p:spPr>
        <p:txBody>
          <a:bodyPr/>
          <a:lstStyle/>
          <a:p>
            <a:pPr algn="ctr"/>
            <a:r>
              <a:rPr lang="en-US" sz="2400" dirty="0" err="1">
                <a:solidFill>
                  <a:schemeClr val="accent6"/>
                </a:solidFill>
              </a:rPr>
              <a:t>Mrs</a:t>
            </a:r>
            <a:r>
              <a:rPr lang="en-US" sz="2400" dirty="0">
                <a:solidFill>
                  <a:schemeClr val="accent6"/>
                </a:solidFill>
              </a:rPr>
              <a:t> Sharma</a:t>
            </a:r>
          </a:p>
          <a:p>
            <a:pPr algn="ctr"/>
            <a:r>
              <a:rPr lang="en-US" sz="2400" dirty="0">
                <a:solidFill>
                  <a:schemeClr val="accent6"/>
                </a:solidFill>
              </a:rPr>
              <a:t> Class </a:t>
            </a:r>
            <a:r>
              <a:rPr lang="en-US" sz="2400" u="sng" dirty="0">
                <a:solidFill>
                  <a:schemeClr val="accent6"/>
                </a:solidFill>
              </a:rPr>
              <a:t>Sinan</a:t>
            </a:r>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2</a:t>
            </a:fld>
            <a:endParaRPr lang="en-US" dirty="0"/>
          </a:p>
        </p:txBody>
      </p:sp>
      <p:pic>
        <p:nvPicPr>
          <p:cNvPr id="6" name="Picture Placeholder 5">
            <a:extLst>
              <a:ext uri="{FF2B5EF4-FFF2-40B4-BE49-F238E27FC236}">
                <a16:creationId xmlns:a16="http://schemas.microsoft.com/office/drawing/2014/main" id="{2583835C-592A-44AE-B9E3-C447F6B4A300}"/>
              </a:ext>
            </a:extLst>
          </p:cNvPr>
          <p:cNvPicPr>
            <a:picLocks noGrp="1" noChangeAspect="1"/>
          </p:cNvPicPr>
          <p:nvPr>
            <p:ph type="pic" sz="quarter" idx="13"/>
          </p:nvPr>
        </p:nvPicPr>
        <p:blipFill>
          <a:blip r:embed="rId2"/>
          <a:srcRect t="15844" b="15844"/>
          <a:stretch>
            <a:fillRect/>
          </a:stretch>
        </p:blipFill>
        <p:spPr>
          <a:xfrm>
            <a:off x="1" y="1985687"/>
            <a:ext cx="2722880" cy="2143664"/>
          </a:xfrm>
        </p:spPr>
      </p:pic>
      <p:pic>
        <p:nvPicPr>
          <p:cNvPr id="7" name="Picture 6">
            <a:extLst>
              <a:ext uri="{FF2B5EF4-FFF2-40B4-BE49-F238E27FC236}">
                <a16:creationId xmlns:a16="http://schemas.microsoft.com/office/drawing/2014/main" id="{40133983-5FF5-426B-B84A-4CA48C2EB004}"/>
              </a:ext>
            </a:extLst>
          </p:cNvPr>
          <p:cNvPicPr>
            <a:picLocks noChangeAspect="1"/>
          </p:cNvPicPr>
          <p:nvPr/>
        </p:nvPicPr>
        <p:blipFill>
          <a:blip r:embed="rId3"/>
          <a:stretch>
            <a:fillRect/>
          </a:stretch>
        </p:blipFill>
        <p:spPr>
          <a:xfrm>
            <a:off x="1991326" y="3311471"/>
            <a:ext cx="3266118" cy="2143665"/>
          </a:xfrm>
          <a:prstGeom prst="rect">
            <a:avLst/>
          </a:prstGeom>
        </p:spPr>
      </p:pic>
      <p:sp>
        <p:nvSpPr>
          <p:cNvPr id="10" name="Footer Placeholder 7">
            <a:extLst>
              <a:ext uri="{FF2B5EF4-FFF2-40B4-BE49-F238E27FC236}">
                <a16:creationId xmlns:a16="http://schemas.microsoft.com/office/drawing/2014/main" id="{1E56056E-A044-415C-BD0E-41C133A68706}"/>
              </a:ext>
            </a:extLst>
          </p:cNvPr>
          <p:cNvSpPr txBox="1">
            <a:spLocks/>
          </p:cNvSpPr>
          <p:nvPr/>
        </p:nvSpPr>
        <p:spPr>
          <a:xfrm>
            <a:off x="5906884" y="5528479"/>
            <a:ext cx="2722881" cy="397134"/>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solidFill>
                  <a:schemeClr val="accent6"/>
                </a:solidFill>
              </a:rPr>
              <a:t>Mrs</a:t>
            </a:r>
            <a:r>
              <a:rPr lang="en-US" sz="2400" dirty="0">
                <a:solidFill>
                  <a:schemeClr val="accent6"/>
                </a:solidFill>
              </a:rPr>
              <a:t> Ramesh</a:t>
            </a:r>
          </a:p>
          <a:p>
            <a:pPr algn="ctr"/>
            <a:r>
              <a:rPr lang="en-US" sz="2400" dirty="0">
                <a:solidFill>
                  <a:schemeClr val="accent6"/>
                </a:solidFill>
              </a:rPr>
              <a:t>Class </a:t>
            </a:r>
            <a:r>
              <a:rPr lang="en-US" sz="2400" u="sng" dirty="0">
                <a:solidFill>
                  <a:schemeClr val="accent6"/>
                </a:solidFill>
              </a:rPr>
              <a:t>Hadid</a:t>
            </a:r>
          </a:p>
        </p:txBody>
      </p:sp>
      <p:pic>
        <p:nvPicPr>
          <p:cNvPr id="11" name="Picture 10">
            <a:extLst>
              <a:ext uri="{FF2B5EF4-FFF2-40B4-BE49-F238E27FC236}">
                <a16:creationId xmlns:a16="http://schemas.microsoft.com/office/drawing/2014/main" id="{318CC793-9EB3-446E-BDC7-DBDECB408BE3}"/>
              </a:ext>
            </a:extLst>
          </p:cNvPr>
          <p:cNvPicPr>
            <a:picLocks noChangeAspect="1"/>
          </p:cNvPicPr>
          <p:nvPr/>
        </p:nvPicPr>
        <p:blipFill>
          <a:blip r:embed="rId4"/>
          <a:stretch>
            <a:fillRect/>
          </a:stretch>
        </p:blipFill>
        <p:spPr>
          <a:xfrm>
            <a:off x="5310023" y="1985687"/>
            <a:ext cx="2208912" cy="1560843"/>
          </a:xfrm>
          <a:prstGeom prst="rect">
            <a:avLst/>
          </a:prstGeom>
        </p:spPr>
      </p:pic>
      <p:pic>
        <p:nvPicPr>
          <p:cNvPr id="12" name="Picture 11">
            <a:extLst>
              <a:ext uri="{FF2B5EF4-FFF2-40B4-BE49-F238E27FC236}">
                <a16:creationId xmlns:a16="http://schemas.microsoft.com/office/drawing/2014/main" id="{F3BB3F14-FE26-4BB6-9418-70F6D75F046F}"/>
              </a:ext>
            </a:extLst>
          </p:cNvPr>
          <p:cNvPicPr>
            <a:picLocks noChangeAspect="1"/>
          </p:cNvPicPr>
          <p:nvPr/>
        </p:nvPicPr>
        <p:blipFill>
          <a:blip r:embed="rId5"/>
          <a:stretch>
            <a:fillRect/>
          </a:stretch>
        </p:blipFill>
        <p:spPr>
          <a:xfrm>
            <a:off x="5523730" y="3598459"/>
            <a:ext cx="2821655" cy="1569687"/>
          </a:xfrm>
          <a:prstGeom prst="rect">
            <a:avLst/>
          </a:prstGeom>
        </p:spPr>
      </p:pic>
      <p:sp>
        <p:nvSpPr>
          <p:cNvPr id="13" name="Footer Placeholder 7">
            <a:extLst>
              <a:ext uri="{FF2B5EF4-FFF2-40B4-BE49-F238E27FC236}">
                <a16:creationId xmlns:a16="http://schemas.microsoft.com/office/drawing/2014/main" id="{891F6859-FEEA-42FF-9EAD-AA3D94A8F595}"/>
              </a:ext>
            </a:extLst>
          </p:cNvPr>
          <p:cNvSpPr txBox="1">
            <a:spLocks/>
          </p:cNvSpPr>
          <p:nvPr/>
        </p:nvSpPr>
        <p:spPr>
          <a:xfrm>
            <a:off x="9017806" y="5212064"/>
            <a:ext cx="2170349" cy="632829"/>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solidFill>
                  <a:schemeClr val="accent6"/>
                </a:solidFill>
              </a:rPr>
              <a:t>Mrs</a:t>
            </a:r>
            <a:r>
              <a:rPr lang="en-US" sz="2400" dirty="0">
                <a:solidFill>
                  <a:schemeClr val="accent6"/>
                </a:solidFill>
              </a:rPr>
              <a:t> </a:t>
            </a:r>
            <a:r>
              <a:rPr lang="en-US" sz="2400" dirty="0" err="1">
                <a:solidFill>
                  <a:schemeClr val="accent6"/>
                </a:solidFill>
              </a:rPr>
              <a:t>Amey</a:t>
            </a:r>
            <a:r>
              <a:rPr lang="en-US" sz="2400" dirty="0">
                <a:solidFill>
                  <a:schemeClr val="accent6"/>
                </a:solidFill>
              </a:rPr>
              <a:t> Class </a:t>
            </a:r>
            <a:r>
              <a:rPr lang="en-US" sz="2400" u="sng" dirty="0">
                <a:solidFill>
                  <a:schemeClr val="accent6"/>
                </a:solidFill>
              </a:rPr>
              <a:t>Gaudi</a:t>
            </a:r>
          </a:p>
        </p:txBody>
      </p:sp>
      <p:pic>
        <p:nvPicPr>
          <p:cNvPr id="14" name="Picture 13">
            <a:extLst>
              <a:ext uri="{FF2B5EF4-FFF2-40B4-BE49-F238E27FC236}">
                <a16:creationId xmlns:a16="http://schemas.microsoft.com/office/drawing/2014/main" id="{625D63DF-52FD-4C5A-89AB-3C4BDC16A651}"/>
              </a:ext>
            </a:extLst>
          </p:cNvPr>
          <p:cNvPicPr>
            <a:picLocks noChangeAspect="1"/>
          </p:cNvPicPr>
          <p:nvPr/>
        </p:nvPicPr>
        <p:blipFill>
          <a:blip r:embed="rId6"/>
          <a:stretch>
            <a:fillRect/>
          </a:stretch>
        </p:blipFill>
        <p:spPr>
          <a:xfrm>
            <a:off x="7571514" y="1172514"/>
            <a:ext cx="2143665" cy="2143665"/>
          </a:xfrm>
          <a:prstGeom prst="rect">
            <a:avLst/>
          </a:prstGeom>
        </p:spPr>
      </p:pic>
      <p:pic>
        <p:nvPicPr>
          <p:cNvPr id="15" name="Picture 14">
            <a:extLst>
              <a:ext uri="{FF2B5EF4-FFF2-40B4-BE49-F238E27FC236}">
                <a16:creationId xmlns:a16="http://schemas.microsoft.com/office/drawing/2014/main" id="{F5990D7D-88A9-4ADD-931F-8E9B8CC7DABB}"/>
              </a:ext>
            </a:extLst>
          </p:cNvPr>
          <p:cNvPicPr>
            <a:picLocks noChangeAspect="1"/>
          </p:cNvPicPr>
          <p:nvPr/>
        </p:nvPicPr>
        <p:blipFill>
          <a:blip r:embed="rId7"/>
          <a:stretch>
            <a:fillRect/>
          </a:stretch>
        </p:blipFill>
        <p:spPr>
          <a:xfrm>
            <a:off x="9469119" y="2031726"/>
            <a:ext cx="2722880" cy="3029607"/>
          </a:xfrm>
          <a:prstGeom prst="rect">
            <a:avLst/>
          </a:prstGeom>
        </p:spPr>
      </p:pic>
      <p:sp>
        <p:nvSpPr>
          <p:cNvPr id="16" name="Rectangle 15">
            <a:extLst>
              <a:ext uri="{FF2B5EF4-FFF2-40B4-BE49-F238E27FC236}">
                <a16:creationId xmlns:a16="http://schemas.microsoft.com/office/drawing/2014/main" id="{DF371A05-597E-4256-A8FB-5C62F325BFC1}"/>
              </a:ext>
            </a:extLst>
          </p:cNvPr>
          <p:cNvSpPr/>
          <p:nvPr/>
        </p:nvSpPr>
        <p:spPr>
          <a:xfrm>
            <a:off x="4894071" y="190786"/>
            <a:ext cx="7212724" cy="830997"/>
          </a:xfrm>
          <a:prstGeom prst="rect">
            <a:avLst/>
          </a:prstGeom>
          <a:solidFill>
            <a:schemeClr val="bg1"/>
          </a:solidFill>
        </p:spPr>
        <p:txBody>
          <a:bodyPr wrap="square">
            <a:spAutoFit/>
          </a:bodyPr>
          <a:lstStyle/>
          <a:p>
            <a:pPr algn="ctr"/>
            <a:r>
              <a:rPr lang="en-GB" sz="1600" dirty="0">
                <a:solidFill>
                  <a:schemeClr val="tx1">
                    <a:lumMod val="50000"/>
                  </a:schemeClr>
                </a:solidFill>
              </a:rPr>
              <a:t>Throughout the school year we will be teaching children about the inspiring architects whom our classes are named after.</a:t>
            </a:r>
          </a:p>
          <a:p>
            <a:pPr algn="ctr"/>
            <a:r>
              <a:rPr lang="en-GB" sz="1600" dirty="0">
                <a:solidFill>
                  <a:schemeClr val="tx1">
                    <a:lumMod val="50000"/>
                  </a:schemeClr>
                </a:solidFill>
              </a:rPr>
              <a:t>Children can carry out their own research at home to support their learning</a:t>
            </a:r>
            <a:r>
              <a:rPr lang="en-GB" sz="1600" dirty="0">
                <a:solidFill>
                  <a:schemeClr val="bg1"/>
                </a:solidFill>
              </a:rPr>
              <a:t>. </a:t>
            </a:r>
          </a:p>
        </p:txBody>
      </p:sp>
      <p:pic>
        <p:nvPicPr>
          <p:cNvPr id="17" name="Picture 16">
            <a:extLst>
              <a:ext uri="{FF2B5EF4-FFF2-40B4-BE49-F238E27FC236}">
                <a16:creationId xmlns:a16="http://schemas.microsoft.com/office/drawing/2014/main" id="{10ACDB84-DD5B-46F9-B3B8-25664295E309}"/>
              </a:ext>
            </a:extLst>
          </p:cNvPr>
          <p:cNvPicPr>
            <a:picLocks noChangeAspect="1"/>
          </p:cNvPicPr>
          <p:nvPr/>
        </p:nvPicPr>
        <p:blipFill>
          <a:blip r:embed="rId8"/>
          <a:stretch>
            <a:fillRect/>
          </a:stretch>
        </p:blipFill>
        <p:spPr>
          <a:xfrm>
            <a:off x="191880" y="133688"/>
            <a:ext cx="864760" cy="724529"/>
          </a:xfrm>
          <a:prstGeom prst="rect">
            <a:avLst/>
          </a:prstGeom>
        </p:spPr>
      </p:pic>
    </p:spTree>
    <p:extLst>
      <p:ext uri="{BB962C8B-B14F-4D97-AF65-F5344CB8AC3E}">
        <p14:creationId xmlns:p14="http://schemas.microsoft.com/office/powerpoint/2010/main" val="24399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538163" y="989843"/>
            <a:ext cx="4761692" cy="700842"/>
          </a:xfrm>
        </p:spPr>
        <p:txBody>
          <a:bodyPr>
            <a:normAutofit/>
          </a:bodyPr>
          <a:lstStyle/>
          <a:p>
            <a:r>
              <a:rPr lang="en-US" dirty="0"/>
              <a:t>Values</a:t>
            </a:r>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3</a:t>
            </a:fld>
            <a:endParaRPr lang="en-US" dirty="0"/>
          </a:p>
        </p:txBody>
      </p:sp>
      <p:sp>
        <p:nvSpPr>
          <p:cNvPr id="13" name="TextBox 12">
            <a:extLst>
              <a:ext uri="{FF2B5EF4-FFF2-40B4-BE49-F238E27FC236}">
                <a16:creationId xmlns:a16="http://schemas.microsoft.com/office/drawing/2014/main" id="{257509A5-D7AA-4FD6-9A8E-7BB28B8A5C83}"/>
              </a:ext>
            </a:extLst>
          </p:cNvPr>
          <p:cNvSpPr txBox="1"/>
          <p:nvPr/>
        </p:nvSpPr>
        <p:spPr>
          <a:xfrm>
            <a:off x="514576" y="2546840"/>
            <a:ext cx="4635087" cy="646331"/>
          </a:xfrm>
          <a:prstGeom prst="rect">
            <a:avLst/>
          </a:prstGeom>
          <a:solidFill>
            <a:schemeClr val="accent2">
              <a:lumMod val="20000"/>
              <a:lumOff val="80000"/>
            </a:schemeClr>
          </a:solidFill>
        </p:spPr>
        <p:txBody>
          <a:bodyPr wrap="square" rtlCol="0">
            <a:spAutoFit/>
          </a:bodyPr>
          <a:lstStyle/>
          <a:p>
            <a:pPr algn="ctr"/>
            <a:r>
              <a:rPr lang="en-GB" dirty="0"/>
              <a:t>Our School Values enable pupils to become responsible global citizens.</a:t>
            </a:r>
          </a:p>
        </p:txBody>
      </p:sp>
      <p:pic>
        <p:nvPicPr>
          <p:cNvPr id="14" name="Picture 13">
            <a:extLst>
              <a:ext uri="{FF2B5EF4-FFF2-40B4-BE49-F238E27FC236}">
                <a16:creationId xmlns:a16="http://schemas.microsoft.com/office/drawing/2014/main" id="{7D6C369C-CE4A-4520-A394-A090B3D7745C}"/>
              </a:ext>
            </a:extLst>
          </p:cNvPr>
          <p:cNvPicPr>
            <a:picLocks noChangeAspect="1"/>
          </p:cNvPicPr>
          <p:nvPr/>
        </p:nvPicPr>
        <p:blipFill>
          <a:blip r:embed="rId2"/>
          <a:stretch>
            <a:fillRect/>
          </a:stretch>
        </p:blipFill>
        <p:spPr>
          <a:xfrm>
            <a:off x="191880" y="133688"/>
            <a:ext cx="864760" cy="724529"/>
          </a:xfrm>
          <a:prstGeom prst="rect">
            <a:avLst/>
          </a:prstGeom>
        </p:spPr>
      </p:pic>
      <p:sp>
        <p:nvSpPr>
          <p:cNvPr id="8" name="Title 1">
            <a:extLst>
              <a:ext uri="{FF2B5EF4-FFF2-40B4-BE49-F238E27FC236}">
                <a16:creationId xmlns:a16="http://schemas.microsoft.com/office/drawing/2014/main" id="{AFA8CDFE-E5E9-4869-9DB9-3B04D346DCE2}"/>
              </a:ext>
            </a:extLst>
          </p:cNvPr>
          <p:cNvSpPr txBox="1">
            <a:spLocks/>
          </p:cNvSpPr>
          <p:nvPr/>
        </p:nvSpPr>
        <p:spPr>
          <a:xfrm>
            <a:off x="5936014" y="1277232"/>
            <a:ext cx="4650453" cy="132080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dirty="0"/>
              <a:t>Excellence</a:t>
            </a:r>
          </a:p>
        </p:txBody>
      </p:sp>
      <p:sp>
        <p:nvSpPr>
          <p:cNvPr id="11" name="Title 1">
            <a:extLst>
              <a:ext uri="{FF2B5EF4-FFF2-40B4-BE49-F238E27FC236}">
                <a16:creationId xmlns:a16="http://schemas.microsoft.com/office/drawing/2014/main" id="{114AC7DC-5CB6-4C00-A107-6F6028D9D8A5}"/>
              </a:ext>
            </a:extLst>
          </p:cNvPr>
          <p:cNvSpPr txBox="1">
            <a:spLocks/>
          </p:cNvSpPr>
          <p:nvPr/>
        </p:nvSpPr>
        <p:spPr>
          <a:xfrm>
            <a:off x="5936015" y="2282708"/>
            <a:ext cx="4650453" cy="130122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dirty="0"/>
              <a:t>Resilience</a:t>
            </a:r>
          </a:p>
        </p:txBody>
      </p:sp>
      <p:sp>
        <p:nvSpPr>
          <p:cNvPr id="12" name="Title 1">
            <a:extLst>
              <a:ext uri="{FF2B5EF4-FFF2-40B4-BE49-F238E27FC236}">
                <a16:creationId xmlns:a16="http://schemas.microsoft.com/office/drawing/2014/main" id="{6A70F1D2-F739-4CAB-90FE-4F515F0F817A}"/>
              </a:ext>
            </a:extLst>
          </p:cNvPr>
          <p:cNvSpPr txBox="1">
            <a:spLocks/>
          </p:cNvSpPr>
          <p:nvPr/>
        </p:nvSpPr>
        <p:spPr>
          <a:xfrm>
            <a:off x="5936013" y="3268609"/>
            <a:ext cx="4650453" cy="13208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dirty="0"/>
              <a:t>Integrity</a:t>
            </a:r>
          </a:p>
        </p:txBody>
      </p:sp>
      <p:sp>
        <p:nvSpPr>
          <p:cNvPr id="16" name="Title 1">
            <a:extLst>
              <a:ext uri="{FF2B5EF4-FFF2-40B4-BE49-F238E27FC236}">
                <a16:creationId xmlns:a16="http://schemas.microsoft.com/office/drawing/2014/main" id="{9AB7AA6F-519E-422E-A8B8-9DE40618247D}"/>
              </a:ext>
            </a:extLst>
          </p:cNvPr>
          <p:cNvSpPr txBox="1">
            <a:spLocks/>
          </p:cNvSpPr>
          <p:nvPr/>
        </p:nvSpPr>
        <p:spPr>
          <a:xfrm>
            <a:off x="5936011" y="4274085"/>
            <a:ext cx="4650453" cy="130122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dirty="0"/>
              <a:t>Creativity</a:t>
            </a:r>
          </a:p>
        </p:txBody>
      </p:sp>
      <p:sp>
        <p:nvSpPr>
          <p:cNvPr id="17" name="Title 1">
            <a:extLst>
              <a:ext uri="{FF2B5EF4-FFF2-40B4-BE49-F238E27FC236}">
                <a16:creationId xmlns:a16="http://schemas.microsoft.com/office/drawing/2014/main" id="{4010B86C-0270-4BA5-AC2D-52DF3E2797D5}"/>
              </a:ext>
            </a:extLst>
          </p:cNvPr>
          <p:cNvSpPr txBox="1">
            <a:spLocks/>
          </p:cNvSpPr>
          <p:nvPr/>
        </p:nvSpPr>
        <p:spPr>
          <a:xfrm>
            <a:off x="6012294" y="5279561"/>
            <a:ext cx="4298334" cy="13208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dirty="0"/>
              <a:t>Kindness</a:t>
            </a:r>
          </a:p>
        </p:txBody>
      </p:sp>
    </p:spTree>
    <p:extLst>
      <p:ext uri="{BB962C8B-B14F-4D97-AF65-F5344CB8AC3E}">
        <p14:creationId xmlns:p14="http://schemas.microsoft.com/office/powerpoint/2010/main" val="222152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down)">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circle(in)">
                                      <p:cBhvr>
                                        <p:cTn id="30"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108792" y="1037898"/>
            <a:ext cx="4761692" cy="700842"/>
          </a:xfrm>
        </p:spPr>
        <p:txBody>
          <a:bodyPr>
            <a:normAutofit/>
          </a:bodyPr>
          <a:lstStyle/>
          <a:p>
            <a:r>
              <a:rPr lang="en-US" dirty="0"/>
              <a:t>Metacognition</a:t>
            </a:r>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4</a:t>
            </a:fld>
            <a:endParaRPr lang="en-US" dirty="0"/>
          </a:p>
        </p:txBody>
      </p:sp>
      <p:pic>
        <p:nvPicPr>
          <p:cNvPr id="7" name="Picture 6">
            <a:extLst>
              <a:ext uri="{FF2B5EF4-FFF2-40B4-BE49-F238E27FC236}">
                <a16:creationId xmlns:a16="http://schemas.microsoft.com/office/drawing/2014/main" id="{994322DB-A5AA-43DB-A48C-FF6E75117FBC}"/>
              </a:ext>
            </a:extLst>
          </p:cNvPr>
          <p:cNvPicPr>
            <a:picLocks noChangeAspect="1"/>
          </p:cNvPicPr>
          <p:nvPr/>
        </p:nvPicPr>
        <p:blipFill>
          <a:blip r:embed="rId2"/>
          <a:stretch>
            <a:fillRect/>
          </a:stretch>
        </p:blipFill>
        <p:spPr>
          <a:xfrm>
            <a:off x="191880" y="133688"/>
            <a:ext cx="864760" cy="724529"/>
          </a:xfrm>
          <a:prstGeom prst="rect">
            <a:avLst/>
          </a:prstGeom>
        </p:spPr>
      </p:pic>
      <p:sp>
        <p:nvSpPr>
          <p:cNvPr id="8" name="TextBox 7">
            <a:extLst>
              <a:ext uri="{FF2B5EF4-FFF2-40B4-BE49-F238E27FC236}">
                <a16:creationId xmlns:a16="http://schemas.microsoft.com/office/drawing/2014/main" id="{E49B12DE-2229-4FD4-8764-1235B46EE12B}"/>
              </a:ext>
            </a:extLst>
          </p:cNvPr>
          <p:cNvSpPr txBox="1"/>
          <p:nvPr/>
        </p:nvSpPr>
        <p:spPr>
          <a:xfrm>
            <a:off x="4612640" y="214002"/>
            <a:ext cx="7387480" cy="830997"/>
          </a:xfrm>
          <a:prstGeom prst="rect">
            <a:avLst/>
          </a:prstGeom>
          <a:solidFill>
            <a:schemeClr val="bg1"/>
          </a:solidFill>
        </p:spPr>
        <p:txBody>
          <a:bodyPr wrap="square" rtlCol="0">
            <a:spAutoFit/>
          </a:bodyPr>
          <a:lstStyle/>
          <a:p>
            <a:r>
              <a:rPr lang="en-GB" sz="1600" dirty="0"/>
              <a:t>It allows children to become ACTIVE and REFLECTIVE learners.</a:t>
            </a:r>
          </a:p>
          <a:p>
            <a:r>
              <a:rPr lang="en-GB" sz="1600" dirty="0"/>
              <a:t>You will hear children using phrases such as </a:t>
            </a:r>
            <a:r>
              <a:rPr lang="en-GB" sz="1600" dirty="0">
                <a:solidFill>
                  <a:srgbClr val="FF0000"/>
                </a:solidFill>
              </a:rPr>
              <a:t>‘Power of Yet!’ </a:t>
            </a:r>
            <a:r>
              <a:rPr lang="en-GB" sz="1600" dirty="0"/>
              <a:t>or </a:t>
            </a:r>
            <a:r>
              <a:rPr lang="en-GB" sz="1600" dirty="0">
                <a:solidFill>
                  <a:srgbClr val="FF0000"/>
                </a:solidFill>
              </a:rPr>
              <a:t>‘Mistakes are Good!’</a:t>
            </a:r>
          </a:p>
          <a:p>
            <a:r>
              <a:rPr lang="en-GB" sz="1600" dirty="0"/>
              <a:t>Please encourage them to describe their learning journeys at home as well.</a:t>
            </a:r>
          </a:p>
        </p:txBody>
      </p:sp>
      <p:pic>
        <p:nvPicPr>
          <p:cNvPr id="11" name="Picture 4" descr="Metacognition">
            <a:extLst>
              <a:ext uri="{FF2B5EF4-FFF2-40B4-BE49-F238E27FC236}">
                <a16:creationId xmlns:a16="http://schemas.microsoft.com/office/drawing/2014/main" id="{919FB0BF-84E4-463F-8F36-76418EC9F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60" y="2408451"/>
            <a:ext cx="5048159" cy="43158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xploring a metacognitive approach to learning and support | by Diversity &amp;amp;  Ability | DnA&amp;#39;s Blog | Medium">
            <a:extLst>
              <a:ext uri="{FF2B5EF4-FFF2-40B4-BE49-F238E27FC236}">
                <a16:creationId xmlns:a16="http://schemas.microsoft.com/office/drawing/2014/main" id="{B609FBFA-481C-49DD-A888-1CA324CBC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384" y="1571617"/>
            <a:ext cx="4931228" cy="493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06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p:txBody>
          <a:bodyPr/>
          <a:lstStyle/>
          <a:p>
            <a:r>
              <a:rPr lang="en-US" dirty="0"/>
              <a:t>Curriculum</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5</a:t>
            </a:fld>
            <a:endParaRPr lang="en-US" dirty="0"/>
          </a:p>
        </p:txBody>
      </p:sp>
      <p:pic>
        <p:nvPicPr>
          <p:cNvPr id="10" name="Picture 9">
            <a:extLst>
              <a:ext uri="{FF2B5EF4-FFF2-40B4-BE49-F238E27FC236}">
                <a16:creationId xmlns:a16="http://schemas.microsoft.com/office/drawing/2014/main" id="{F92A8035-5ED9-49F7-A5DE-28DDCDE022DD}"/>
              </a:ext>
            </a:extLst>
          </p:cNvPr>
          <p:cNvPicPr>
            <a:picLocks noChangeAspect="1"/>
          </p:cNvPicPr>
          <p:nvPr/>
        </p:nvPicPr>
        <p:blipFill>
          <a:blip r:embed="rId2"/>
          <a:stretch>
            <a:fillRect/>
          </a:stretch>
        </p:blipFill>
        <p:spPr>
          <a:xfrm>
            <a:off x="191880" y="133688"/>
            <a:ext cx="864760" cy="724529"/>
          </a:xfrm>
          <a:prstGeom prst="rect">
            <a:avLst/>
          </a:prstGeom>
        </p:spPr>
      </p:pic>
      <p:pic>
        <p:nvPicPr>
          <p:cNvPr id="12" name="Picture 11">
            <a:extLst>
              <a:ext uri="{FF2B5EF4-FFF2-40B4-BE49-F238E27FC236}">
                <a16:creationId xmlns:a16="http://schemas.microsoft.com/office/drawing/2014/main" id="{F6AD8306-7131-4855-9273-9A8A30677091}"/>
              </a:ext>
            </a:extLst>
          </p:cNvPr>
          <p:cNvPicPr>
            <a:picLocks noChangeAspect="1"/>
          </p:cNvPicPr>
          <p:nvPr/>
        </p:nvPicPr>
        <p:blipFill>
          <a:blip r:embed="rId3"/>
          <a:stretch>
            <a:fillRect/>
          </a:stretch>
        </p:blipFill>
        <p:spPr>
          <a:xfrm>
            <a:off x="2796363" y="1582720"/>
            <a:ext cx="7941634" cy="5275280"/>
          </a:xfrm>
          <a:prstGeom prst="rect">
            <a:avLst/>
          </a:prstGeom>
        </p:spPr>
      </p:pic>
      <p:sp>
        <p:nvSpPr>
          <p:cNvPr id="14" name="Text Placeholder 1">
            <a:extLst>
              <a:ext uri="{FF2B5EF4-FFF2-40B4-BE49-F238E27FC236}">
                <a16:creationId xmlns:a16="http://schemas.microsoft.com/office/drawing/2014/main" id="{7D0EDD02-EFE5-44A2-88CC-89703F5B4620}"/>
              </a:ext>
            </a:extLst>
          </p:cNvPr>
          <p:cNvSpPr>
            <a:spLocks noGrp="1"/>
          </p:cNvSpPr>
          <p:nvPr>
            <p:ph type="body" idx="1"/>
          </p:nvPr>
        </p:nvSpPr>
        <p:spPr>
          <a:xfrm>
            <a:off x="268124" y="2903100"/>
            <a:ext cx="2371757" cy="2634519"/>
          </a:xfrm>
        </p:spPr>
        <p:txBody>
          <a:bodyPr>
            <a:noAutofit/>
          </a:bodyPr>
          <a:lstStyle/>
          <a:p>
            <a:pPr algn="ctr"/>
            <a:r>
              <a:rPr lang="en-US" sz="2800" dirty="0"/>
              <a:t>The long term plan for year 5 can be found on the school website. </a:t>
            </a:r>
          </a:p>
        </p:txBody>
      </p:sp>
    </p:spTree>
    <p:extLst>
      <p:ext uri="{BB962C8B-B14F-4D97-AF65-F5344CB8AC3E}">
        <p14:creationId xmlns:p14="http://schemas.microsoft.com/office/powerpoint/2010/main" val="367141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p:txBody>
          <a:bodyPr/>
          <a:lstStyle/>
          <a:p>
            <a:r>
              <a:rPr lang="en-US" dirty="0"/>
              <a:t>Curriculum</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509666" y="2442380"/>
            <a:ext cx="4151996" cy="2166132"/>
          </a:xfrm>
        </p:spPr>
        <p:txBody>
          <a:bodyPr>
            <a:noAutofit/>
          </a:bodyPr>
          <a:lstStyle/>
          <a:p>
            <a:pPr algn="ctr"/>
            <a:r>
              <a:rPr lang="en-US" sz="3200" dirty="0"/>
              <a:t>Every half term you will receive an overview of what your child will be learning at school. </a:t>
            </a:r>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386000" y="4608512"/>
            <a:ext cx="4345689" cy="2249488"/>
          </a:xfrm>
        </p:spPr>
        <p:txBody>
          <a:bodyPr>
            <a:normAutofit/>
          </a:bodyPr>
          <a:lstStyle/>
          <a:p>
            <a:pPr marL="0" indent="0" algn="ctr">
              <a:buNone/>
            </a:pPr>
            <a:r>
              <a:rPr lang="en-US" sz="2400" dirty="0"/>
              <a:t>You may wish to support your child by taking them to the local library to do their own research on some of the topics we will be covering. </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6</a:t>
            </a:fld>
            <a:endParaRPr lang="en-US" dirty="0"/>
          </a:p>
        </p:txBody>
      </p:sp>
      <p:pic>
        <p:nvPicPr>
          <p:cNvPr id="10" name="Picture 9">
            <a:extLst>
              <a:ext uri="{FF2B5EF4-FFF2-40B4-BE49-F238E27FC236}">
                <a16:creationId xmlns:a16="http://schemas.microsoft.com/office/drawing/2014/main" id="{F92A8035-5ED9-49F7-A5DE-28DDCDE022DD}"/>
              </a:ext>
            </a:extLst>
          </p:cNvPr>
          <p:cNvPicPr>
            <a:picLocks noChangeAspect="1"/>
          </p:cNvPicPr>
          <p:nvPr/>
        </p:nvPicPr>
        <p:blipFill>
          <a:blip r:embed="rId2"/>
          <a:stretch>
            <a:fillRect/>
          </a:stretch>
        </p:blipFill>
        <p:spPr>
          <a:xfrm>
            <a:off x="191880" y="133688"/>
            <a:ext cx="864760" cy="724529"/>
          </a:xfrm>
          <a:prstGeom prst="rect">
            <a:avLst/>
          </a:prstGeom>
        </p:spPr>
      </p:pic>
      <p:pic>
        <p:nvPicPr>
          <p:cNvPr id="7" name="Picture 6">
            <a:extLst>
              <a:ext uri="{FF2B5EF4-FFF2-40B4-BE49-F238E27FC236}">
                <a16:creationId xmlns:a16="http://schemas.microsoft.com/office/drawing/2014/main" id="{AAEE721E-27B2-4F69-A59A-92AA59B24B19}"/>
              </a:ext>
            </a:extLst>
          </p:cNvPr>
          <p:cNvPicPr>
            <a:picLocks noChangeAspect="1"/>
          </p:cNvPicPr>
          <p:nvPr/>
        </p:nvPicPr>
        <p:blipFill>
          <a:blip r:embed="rId3"/>
          <a:stretch>
            <a:fillRect/>
          </a:stretch>
        </p:blipFill>
        <p:spPr>
          <a:xfrm>
            <a:off x="5013254" y="983778"/>
            <a:ext cx="6899072" cy="4683375"/>
          </a:xfrm>
          <a:prstGeom prst="rect">
            <a:avLst/>
          </a:prstGeom>
        </p:spPr>
      </p:pic>
    </p:spTree>
    <p:extLst>
      <p:ext uri="{BB962C8B-B14F-4D97-AF65-F5344CB8AC3E}">
        <p14:creationId xmlns:p14="http://schemas.microsoft.com/office/powerpoint/2010/main" val="282984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18835" y="887604"/>
            <a:ext cx="4819770" cy="1061509"/>
          </a:xfrm>
        </p:spPr>
        <p:txBody>
          <a:bodyPr>
            <a:normAutofit fontScale="90000"/>
          </a:bodyPr>
          <a:lstStyle/>
          <a:p>
            <a:pPr algn="ctr"/>
            <a:r>
              <a:rPr lang="en-US" dirty="0"/>
              <a:t>Parental Involvement</a:t>
            </a:r>
          </a:p>
        </p:txBody>
      </p:sp>
      <p:sp>
        <p:nvSpPr>
          <p:cNvPr id="5" name="Text Placeholder 4">
            <a:extLst>
              <a:ext uri="{FF2B5EF4-FFF2-40B4-BE49-F238E27FC236}">
                <a16:creationId xmlns:a16="http://schemas.microsoft.com/office/drawing/2014/main" id="{47F58CBE-13EA-4F05-A482-DB6F4B95ACB2}"/>
              </a:ext>
            </a:extLst>
          </p:cNvPr>
          <p:cNvSpPr>
            <a:spLocks noGrp="1"/>
          </p:cNvSpPr>
          <p:nvPr>
            <p:ph type="body" idx="1"/>
          </p:nvPr>
        </p:nvSpPr>
        <p:spPr>
          <a:xfrm>
            <a:off x="748030" y="3314576"/>
            <a:ext cx="3328024" cy="1700784"/>
          </a:xfrm>
        </p:spPr>
        <p:txBody>
          <a:bodyPr tIns="180000" bIns="108000">
            <a:noAutofit/>
          </a:bodyPr>
          <a:lstStyle/>
          <a:p>
            <a:pPr algn="ctr"/>
            <a:r>
              <a:rPr lang="en-US" sz="2400" dirty="0"/>
              <a:t>A list of ways you can support your child with their learning will also be sent home every half term.</a:t>
            </a:r>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7</a:t>
            </a:fld>
            <a:endParaRPr lang="en-US" dirty="0"/>
          </a:p>
        </p:txBody>
      </p:sp>
      <p:pic>
        <p:nvPicPr>
          <p:cNvPr id="7" name="Picture 6">
            <a:extLst>
              <a:ext uri="{FF2B5EF4-FFF2-40B4-BE49-F238E27FC236}">
                <a16:creationId xmlns:a16="http://schemas.microsoft.com/office/drawing/2014/main" id="{A8154390-1667-441E-BDDA-00C7A0103BD2}"/>
              </a:ext>
            </a:extLst>
          </p:cNvPr>
          <p:cNvPicPr>
            <a:picLocks noChangeAspect="1"/>
          </p:cNvPicPr>
          <p:nvPr/>
        </p:nvPicPr>
        <p:blipFill>
          <a:blip r:embed="rId2"/>
          <a:stretch>
            <a:fillRect/>
          </a:stretch>
        </p:blipFill>
        <p:spPr>
          <a:xfrm>
            <a:off x="191880" y="133688"/>
            <a:ext cx="864760" cy="724529"/>
          </a:xfrm>
          <a:prstGeom prst="rect">
            <a:avLst/>
          </a:prstGeom>
        </p:spPr>
      </p:pic>
      <p:pic>
        <p:nvPicPr>
          <p:cNvPr id="6" name="Picture 5">
            <a:extLst>
              <a:ext uri="{FF2B5EF4-FFF2-40B4-BE49-F238E27FC236}">
                <a16:creationId xmlns:a16="http://schemas.microsoft.com/office/drawing/2014/main" id="{D3893DDB-4898-443C-9B4D-72775DA68A5F}"/>
              </a:ext>
            </a:extLst>
          </p:cNvPr>
          <p:cNvPicPr>
            <a:picLocks noChangeAspect="1"/>
          </p:cNvPicPr>
          <p:nvPr/>
        </p:nvPicPr>
        <p:blipFill>
          <a:blip r:embed="rId3"/>
          <a:stretch>
            <a:fillRect/>
          </a:stretch>
        </p:blipFill>
        <p:spPr>
          <a:xfrm>
            <a:off x="4687282" y="723014"/>
            <a:ext cx="7312838" cy="4958012"/>
          </a:xfrm>
          <a:prstGeom prst="rect">
            <a:avLst/>
          </a:prstGeom>
        </p:spPr>
      </p:pic>
      <p:sp>
        <p:nvSpPr>
          <p:cNvPr id="8" name="Rectangle 7">
            <a:extLst>
              <a:ext uri="{FF2B5EF4-FFF2-40B4-BE49-F238E27FC236}">
                <a16:creationId xmlns:a16="http://schemas.microsoft.com/office/drawing/2014/main" id="{D112B2F4-57D0-4A9E-8F78-3C02BB5D3B60}"/>
              </a:ext>
            </a:extLst>
          </p:cNvPr>
          <p:cNvSpPr/>
          <p:nvPr/>
        </p:nvSpPr>
        <p:spPr>
          <a:xfrm>
            <a:off x="9621079" y="1860605"/>
            <a:ext cx="2313829" cy="1645920"/>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A7627CB-4F8A-4582-8D92-55B93CCE2F4D}"/>
              </a:ext>
            </a:extLst>
          </p:cNvPr>
          <p:cNvSpPr txBox="1"/>
          <p:nvPr/>
        </p:nvSpPr>
        <p:spPr>
          <a:xfrm>
            <a:off x="9899374" y="1892410"/>
            <a:ext cx="1828800" cy="276999"/>
          </a:xfrm>
          <a:prstGeom prst="rect">
            <a:avLst/>
          </a:prstGeom>
          <a:noFill/>
        </p:spPr>
        <p:txBody>
          <a:bodyPr wrap="square" rtlCol="0">
            <a:spAutoFit/>
          </a:bodyPr>
          <a:lstStyle/>
          <a:p>
            <a:pPr algn="ctr"/>
            <a:r>
              <a:rPr lang="en-GB" sz="1200" u="sng" dirty="0">
                <a:solidFill>
                  <a:srgbClr val="000000"/>
                </a:solidFill>
                <a:latin typeface="+mj-lt"/>
              </a:rPr>
              <a:t>Reading </a:t>
            </a:r>
          </a:p>
        </p:txBody>
      </p:sp>
      <p:pic>
        <p:nvPicPr>
          <p:cNvPr id="10" name="Picture 9">
            <a:extLst>
              <a:ext uri="{FF2B5EF4-FFF2-40B4-BE49-F238E27FC236}">
                <a16:creationId xmlns:a16="http://schemas.microsoft.com/office/drawing/2014/main" id="{FE2E9977-2116-4783-B74B-FDAEE64E6803}"/>
              </a:ext>
            </a:extLst>
          </p:cNvPr>
          <p:cNvPicPr>
            <a:picLocks noChangeAspect="1"/>
          </p:cNvPicPr>
          <p:nvPr/>
        </p:nvPicPr>
        <p:blipFill rotWithShape="1">
          <a:blip r:embed="rId4"/>
          <a:srcRect t="16809" r="56893"/>
          <a:stretch/>
        </p:blipFill>
        <p:spPr>
          <a:xfrm>
            <a:off x="10066714" y="2253814"/>
            <a:ext cx="1280160" cy="1175186"/>
          </a:xfrm>
          <a:prstGeom prst="rect">
            <a:avLst/>
          </a:prstGeom>
        </p:spPr>
      </p:pic>
    </p:spTree>
    <p:extLst>
      <p:ext uri="{BB962C8B-B14F-4D97-AF65-F5344CB8AC3E}">
        <p14:creationId xmlns:p14="http://schemas.microsoft.com/office/powerpoint/2010/main" val="221184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360000">
            <a:off x="-68986" y="401684"/>
            <a:ext cx="6745896" cy="1091949"/>
          </a:xfrm>
        </p:spPr>
        <p:txBody>
          <a:bodyPr>
            <a:normAutofit/>
          </a:bodyPr>
          <a:lstStyle/>
          <a:p>
            <a:pPr algn="ctr"/>
            <a:r>
              <a:rPr lang="en-US" dirty="0"/>
              <a:t>Reading expectations</a:t>
            </a:r>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a:off x="318076" y="2338137"/>
            <a:ext cx="6397427" cy="1816926"/>
          </a:xfrm>
        </p:spPr>
        <p:txBody>
          <a:bodyPr>
            <a:normAutofit lnSpcReduction="10000"/>
          </a:bodyPr>
          <a:lstStyle/>
          <a:p>
            <a:pPr algn="ctr"/>
            <a:r>
              <a:rPr lang="en-US" dirty="0"/>
              <a:t>Children will bring home two books;</a:t>
            </a:r>
          </a:p>
          <a:p>
            <a:pPr algn="ctr"/>
            <a:r>
              <a:rPr lang="en-US" dirty="0"/>
              <a:t>One book will be appropriate to their reading level and they will be able to read this independently.</a:t>
            </a:r>
          </a:p>
          <a:p>
            <a:pPr algn="ctr"/>
            <a:r>
              <a:rPr lang="en-US" dirty="0"/>
              <a:t>The other book will be from the book corner that you can share and read together.</a:t>
            </a:r>
          </a:p>
        </p:txBody>
      </p:sp>
      <p:sp>
        <p:nvSpPr>
          <p:cNvPr id="2" name="Footer Placeholder 1">
            <a:extLst>
              <a:ext uri="{FF2B5EF4-FFF2-40B4-BE49-F238E27FC236}">
                <a16:creationId xmlns:a16="http://schemas.microsoft.com/office/drawing/2014/main" id="{A39B2A57-9893-4BCD-AA1A-122310BC6253}"/>
              </a:ext>
            </a:extLst>
          </p:cNvPr>
          <p:cNvSpPr>
            <a:spLocks noGrp="1"/>
          </p:cNvSpPr>
          <p:nvPr>
            <p:ph type="ftr" sz="quarter" idx="11"/>
          </p:nvPr>
        </p:nvSpPr>
        <p:spPr>
          <a:xfrm>
            <a:off x="318076" y="5765925"/>
            <a:ext cx="11487924" cy="545023"/>
          </a:xfrm>
        </p:spPr>
        <p:txBody>
          <a:bodyPr/>
          <a:lstStyle/>
          <a:p>
            <a:pPr algn="ctr"/>
            <a:r>
              <a:rPr lang="en-US" sz="2000" b="0" dirty="0">
                <a:latin typeface="Franklin Gothic Book" panose="020B0503020102020204" pitchFamily="34" charset="0"/>
              </a:rPr>
              <a:t>Children should be reading for at least 30 mins each day and signing their reading journals with a comment about the reading strategies being taught at school</a:t>
            </a:r>
          </a:p>
          <a:p>
            <a:pPr algn="ctr"/>
            <a:r>
              <a:rPr lang="en-US" sz="2000" b="0" dirty="0">
                <a:latin typeface="Franklin Gothic Book" panose="020B0503020102020204" pitchFamily="34" charset="0"/>
              </a:rPr>
              <a:t>(</a:t>
            </a:r>
            <a:r>
              <a:rPr lang="en-US" sz="2000" b="0" dirty="0" err="1">
                <a:latin typeface="Franklin Gothic Book" panose="020B0503020102020204" pitchFamily="34" charset="0"/>
              </a:rPr>
              <a:t>summarising</a:t>
            </a:r>
            <a:r>
              <a:rPr lang="en-US" sz="2000" b="0" dirty="0">
                <a:latin typeface="Franklin Gothic Book" panose="020B0503020102020204" pitchFamily="34" charset="0"/>
              </a:rPr>
              <a:t>, clarifying, evaluation, prediction, </a:t>
            </a:r>
            <a:r>
              <a:rPr lang="en-US" sz="2000" b="0" dirty="0" err="1">
                <a:latin typeface="Franklin Gothic Book" panose="020B0503020102020204" pitchFamily="34" charset="0"/>
              </a:rPr>
              <a:t>etc</a:t>
            </a:r>
            <a:r>
              <a:rPr lang="en-US" sz="2000" b="0" dirty="0">
                <a:latin typeface="Franklin Gothic Book" panose="020B0503020102020204" pitchFamily="34" charset="0"/>
              </a:rPr>
              <a:t>). </a:t>
            </a:r>
          </a:p>
          <a:p>
            <a:pPr algn="ctr"/>
            <a:r>
              <a:rPr lang="en-US" sz="2000" b="0" dirty="0">
                <a:latin typeface="Franklin Gothic Book" panose="020B0503020102020204" pitchFamily="34" charset="0"/>
              </a:rPr>
              <a:t>A parent or carer should sign their reading journals once a week. </a:t>
            </a:r>
          </a:p>
          <a:p>
            <a:pPr algn="ctr"/>
            <a:r>
              <a:rPr lang="en-US" sz="2000" b="0" dirty="0">
                <a:latin typeface="Franklin Gothic Book" panose="020B0503020102020204" pitchFamily="34" charset="0"/>
              </a:rPr>
              <a:t>Teachers will be checking reading journals every day.</a:t>
            </a:r>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8</a:t>
            </a:fld>
            <a:endParaRPr lang="en-US" dirty="0"/>
          </a:p>
        </p:txBody>
      </p:sp>
      <p:pic>
        <p:nvPicPr>
          <p:cNvPr id="7" name="Picture 6" descr="Active reading skills.jpg">
            <a:extLst>
              <a:ext uri="{FF2B5EF4-FFF2-40B4-BE49-F238E27FC236}">
                <a16:creationId xmlns:a16="http://schemas.microsoft.com/office/drawing/2014/main" id="{81AC982A-AD07-4F37-830E-AE7CA5503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3155" y="792467"/>
            <a:ext cx="5378845" cy="40397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6AAA19F-7BBA-4AA1-B7AD-D9E6D5001044}"/>
              </a:ext>
            </a:extLst>
          </p:cNvPr>
          <p:cNvPicPr>
            <a:picLocks noChangeAspect="1"/>
          </p:cNvPicPr>
          <p:nvPr/>
        </p:nvPicPr>
        <p:blipFill>
          <a:blip r:embed="rId3"/>
          <a:stretch>
            <a:fillRect/>
          </a:stretch>
        </p:blipFill>
        <p:spPr>
          <a:xfrm>
            <a:off x="191880" y="133688"/>
            <a:ext cx="864760" cy="724529"/>
          </a:xfrm>
          <a:prstGeom prst="rect">
            <a:avLst/>
          </a:prstGeom>
        </p:spPr>
      </p:pic>
    </p:spTree>
    <p:extLst>
      <p:ext uri="{BB962C8B-B14F-4D97-AF65-F5344CB8AC3E}">
        <p14:creationId xmlns:p14="http://schemas.microsoft.com/office/powerpoint/2010/main" val="260421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231673" y="5945824"/>
            <a:ext cx="6932070" cy="832104"/>
          </a:xfrm>
        </p:spPr>
        <p:txBody>
          <a:bodyPr>
            <a:normAutofit fontScale="90000"/>
          </a:bodyPr>
          <a:lstStyle/>
          <a:p>
            <a:pPr algn="ctr"/>
            <a:r>
              <a:rPr lang="en-US" dirty="0"/>
              <a:t>Twice  a half term, we will also visit the  </a:t>
            </a:r>
            <a:r>
              <a:rPr lang="en-US" dirty="0" err="1"/>
              <a:t>Goodmayes</a:t>
            </a:r>
            <a:r>
              <a:rPr lang="en-US" dirty="0"/>
              <a:t> Library to gain access to a wider range of books. You can also visit the library in the evenings and during the holidays.</a:t>
            </a:r>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110563" y="6179313"/>
            <a:ext cx="4121110" cy="343407"/>
          </a:xfrm>
        </p:spPr>
        <p:txBody>
          <a:bodyPr/>
          <a:lstStyle/>
          <a:p>
            <a:pPr algn="ctr"/>
            <a:r>
              <a:rPr lang="en-US" sz="1800" b="0" dirty="0">
                <a:latin typeface="Franklin Gothic Book" panose="020B0503020102020204" pitchFamily="34" charset="0"/>
              </a:rPr>
              <a:t>The recommended book list for Year 5 can be found on the Mayespark website.</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9</a:t>
            </a:fld>
            <a:endParaRPr lang="en-US" dirty="0"/>
          </a:p>
        </p:txBody>
      </p:sp>
      <p:pic>
        <p:nvPicPr>
          <p:cNvPr id="7" name="Picture 6">
            <a:extLst>
              <a:ext uri="{FF2B5EF4-FFF2-40B4-BE49-F238E27FC236}">
                <a16:creationId xmlns:a16="http://schemas.microsoft.com/office/drawing/2014/main" id="{F5CBD007-1932-451B-929A-4644AE6A7212}"/>
              </a:ext>
            </a:extLst>
          </p:cNvPr>
          <p:cNvPicPr>
            <a:picLocks noChangeAspect="1"/>
          </p:cNvPicPr>
          <p:nvPr/>
        </p:nvPicPr>
        <p:blipFill>
          <a:blip r:embed="rId2"/>
          <a:stretch>
            <a:fillRect/>
          </a:stretch>
        </p:blipFill>
        <p:spPr>
          <a:xfrm>
            <a:off x="2339323" y="80072"/>
            <a:ext cx="8108821" cy="5783386"/>
          </a:xfrm>
          <a:prstGeom prst="rect">
            <a:avLst/>
          </a:prstGeom>
        </p:spPr>
      </p:pic>
      <p:pic>
        <p:nvPicPr>
          <p:cNvPr id="6" name="Picture 5">
            <a:extLst>
              <a:ext uri="{FF2B5EF4-FFF2-40B4-BE49-F238E27FC236}">
                <a16:creationId xmlns:a16="http://schemas.microsoft.com/office/drawing/2014/main" id="{D5FC7161-DE27-498D-9466-279725CDB6B5}"/>
              </a:ext>
            </a:extLst>
          </p:cNvPr>
          <p:cNvPicPr>
            <a:picLocks noChangeAspect="1"/>
          </p:cNvPicPr>
          <p:nvPr/>
        </p:nvPicPr>
        <p:blipFill>
          <a:blip r:embed="rId3"/>
          <a:stretch>
            <a:fillRect/>
          </a:stretch>
        </p:blipFill>
        <p:spPr>
          <a:xfrm>
            <a:off x="191880" y="133688"/>
            <a:ext cx="864760" cy="724529"/>
          </a:xfrm>
          <a:prstGeom prst="rect">
            <a:avLst/>
          </a:prstGeom>
        </p:spPr>
      </p:pic>
    </p:spTree>
    <p:extLst>
      <p:ext uri="{BB962C8B-B14F-4D97-AF65-F5344CB8AC3E}">
        <p14:creationId xmlns:p14="http://schemas.microsoft.com/office/powerpoint/2010/main" val="4138966289"/>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F6C8FF-3D90-457B-9108-406F928CD7CB}">
  <ds:schemaRefs>
    <ds:schemaRef ds:uri="http://schemas.openxmlformats.org/package/2006/metadata/core-properties"/>
    <ds:schemaRef ds:uri="16c05727-aa75-4e4a-9b5f-8a80a1165891"/>
    <ds:schemaRef ds:uri="http://schemas.microsoft.com/office/2006/documentManagement/types"/>
    <ds:schemaRef ds:uri="http://purl.org/dc/elements/1.1/"/>
    <ds:schemaRef ds:uri="http://schemas.microsoft.com/office/infopath/2007/PartnerControls"/>
    <ds:schemaRef ds:uri="71af3243-3dd4-4a8d-8c0d-dd76da1f02a5"/>
    <ds:schemaRef ds:uri="http://purl.org/dc/dcmitype/"/>
    <ds:schemaRef ds:uri="http://www.w3.org/XML/1998/namespace"/>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825</Words>
  <Application>Microsoft Office PowerPoint</Application>
  <PresentationFormat>Widescreen</PresentationFormat>
  <Paragraphs>82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Comic Sans MS</vt:lpstr>
      <vt:lpstr>Franklin Gothic Book</vt:lpstr>
      <vt:lpstr>Wingdings</vt:lpstr>
      <vt:lpstr>Office Theme</vt:lpstr>
      <vt:lpstr>Year 5</vt:lpstr>
      <vt:lpstr>Welcome to Year 5- Famous Architects</vt:lpstr>
      <vt:lpstr>Values</vt:lpstr>
      <vt:lpstr>Metacognition</vt:lpstr>
      <vt:lpstr>Curriculum</vt:lpstr>
      <vt:lpstr>Curriculum</vt:lpstr>
      <vt:lpstr>Parental Involvement</vt:lpstr>
      <vt:lpstr>Reading expectations</vt:lpstr>
      <vt:lpstr>Twice  a half term, we will also visit the  Goodmayes Library to gain access to a wider range of books. You can also visit the library in the evenings and during the holidays.</vt:lpstr>
      <vt:lpstr>We will share children’s targets with them during the first few weeks. Please discuss the concepts and strategies shared in the Big Picture.</vt:lpstr>
      <vt:lpstr>We will share children’s targets with them during these first few weeks. Please discuss the concepts and strategies shared in the Big Picture.</vt:lpstr>
      <vt:lpstr>PowerPoint Presentation</vt:lpstr>
      <vt:lpstr>Educational Visits and Events</vt:lpstr>
      <vt:lpstr>Homework</vt:lpstr>
      <vt:lpstr>Communication</vt:lpstr>
      <vt:lpstr>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2021-09-02T18:34:52Z</dcterms:created>
  <dcterms:modified xsi:type="dcterms:W3CDTF">2024-09-19T08:35:48Z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