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1"/>
  </p:sldMasterIdLst>
  <p:notesMasterIdLst>
    <p:notesMasterId r:id="rId15"/>
  </p:notesMasterIdLst>
  <p:sldIdLst>
    <p:sldId id="257" r:id="rId2"/>
    <p:sldId id="258" r:id="rId3"/>
    <p:sldId id="261" r:id="rId4"/>
    <p:sldId id="259" r:id="rId5"/>
    <p:sldId id="263" r:id="rId6"/>
    <p:sldId id="265" r:id="rId7"/>
    <p:sldId id="266" r:id="rId8"/>
    <p:sldId id="268" r:id="rId9"/>
    <p:sldId id="273" r:id="rId10"/>
    <p:sldId id="272" r:id="rId11"/>
    <p:sldId id="267" r:id="rId12"/>
    <p:sldId id="260" r:id="rId13"/>
    <p:sldId id="270"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8B527A-E697-4803-94F7-B2EA25B5EB59}" type="datetimeFigureOut">
              <a:rPr lang="en-GB" smtClean="0"/>
              <a:t>19/09/2024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45E0DD-11B2-4D5B-8448-FDE63C10AC94}" type="slidenum">
              <a:rPr lang="en-GB" smtClean="0"/>
              <a:t>‹#›</a:t>
            </a:fld>
            <a:endParaRPr lang="en-GB"/>
          </a:p>
        </p:txBody>
      </p:sp>
    </p:spTree>
    <p:extLst>
      <p:ext uri="{BB962C8B-B14F-4D97-AF65-F5344CB8AC3E}">
        <p14:creationId xmlns:p14="http://schemas.microsoft.com/office/powerpoint/2010/main" val="3217951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245E0DD-11B2-4D5B-8448-FDE63C10AC94}" type="slidenum">
              <a:rPr lang="en-GB" smtClean="0"/>
              <a:t>8</a:t>
            </a:fld>
            <a:endParaRPr lang="en-GB"/>
          </a:p>
        </p:txBody>
      </p:sp>
    </p:spTree>
    <p:extLst>
      <p:ext uri="{BB962C8B-B14F-4D97-AF65-F5344CB8AC3E}">
        <p14:creationId xmlns:p14="http://schemas.microsoft.com/office/powerpoint/2010/main" val="834745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245E0DD-11B2-4D5B-8448-FDE63C10AC94}" type="slidenum">
              <a:rPr lang="en-GB" smtClean="0"/>
              <a:t>9</a:t>
            </a:fld>
            <a:endParaRPr lang="en-GB"/>
          </a:p>
        </p:txBody>
      </p:sp>
    </p:spTree>
    <p:extLst>
      <p:ext uri="{BB962C8B-B14F-4D97-AF65-F5344CB8AC3E}">
        <p14:creationId xmlns:p14="http://schemas.microsoft.com/office/powerpoint/2010/main" val="7109159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5327AFF-DF10-474D-9987-D51C2D60D520}" type="datetimeFigureOut">
              <a:rPr lang="en-GB" smtClean="0"/>
              <a:t>19/09/2024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88D4D4-FD5B-4BB4-9262-C52610A704B3}" type="slidenum">
              <a:rPr lang="en-GB" smtClean="0"/>
              <a:t>‹#›</a:t>
            </a:fld>
            <a:endParaRPr lang="en-GB"/>
          </a:p>
        </p:txBody>
      </p:sp>
    </p:spTree>
    <p:extLst>
      <p:ext uri="{BB962C8B-B14F-4D97-AF65-F5344CB8AC3E}">
        <p14:creationId xmlns:p14="http://schemas.microsoft.com/office/powerpoint/2010/main" val="2327288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327AFF-DF10-474D-9987-D51C2D60D520}" type="datetimeFigureOut">
              <a:rPr lang="en-GB" smtClean="0"/>
              <a:t>19/09/2024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88D4D4-FD5B-4BB4-9262-C52610A704B3}" type="slidenum">
              <a:rPr lang="en-GB" smtClean="0"/>
              <a:t>‹#›</a:t>
            </a:fld>
            <a:endParaRPr lang="en-GB"/>
          </a:p>
        </p:txBody>
      </p:sp>
    </p:spTree>
    <p:extLst>
      <p:ext uri="{BB962C8B-B14F-4D97-AF65-F5344CB8AC3E}">
        <p14:creationId xmlns:p14="http://schemas.microsoft.com/office/powerpoint/2010/main" val="1580042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327AFF-DF10-474D-9987-D51C2D60D520}" type="datetimeFigureOut">
              <a:rPr lang="en-GB" smtClean="0"/>
              <a:t>19/09/2024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88D4D4-FD5B-4BB4-9262-C52610A704B3}" type="slidenum">
              <a:rPr lang="en-GB" smtClean="0"/>
              <a:t>‹#›</a:t>
            </a:fld>
            <a:endParaRPr lang="en-GB"/>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1133526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327AFF-DF10-474D-9987-D51C2D60D520}" type="datetimeFigureOut">
              <a:rPr lang="en-GB" smtClean="0"/>
              <a:t>19/09/2024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88D4D4-FD5B-4BB4-9262-C52610A704B3}" type="slidenum">
              <a:rPr lang="en-GB" smtClean="0"/>
              <a:t>‹#›</a:t>
            </a:fld>
            <a:endParaRPr lang="en-GB"/>
          </a:p>
        </p:txBody>
      </p:sp>
    </p:spTree>
    <p:extLst>
      <p:ext uri="{BB962C8B-B14F-4D97-AF65-F5344CB8AC3E}">
        <p14:creationId xmlns:p14="http://schemas.microsoft.com/office/powerpoint/2010/main" val="5659172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327AFF-DF10-474D-9987-D51C2D60D520}" type="datetimeFigureOut">
              <a:rPr lang="en-GB" smtClean="0"/>
              <a:t>19/09/2024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88D4D4-FD5B-4BB4-9262-C52610A704B3}"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2124100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327AFF-DF10-474D-9987-D51C2D60D520}" type="datetimeFigureOut">
              <a:rPr lang="en-GB" smtClean="0"/>
              <a:t>19/09/2024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88D4D4-FD5B-4BB4-9262-C52610A704B3}" type="slidenum">
              <a:rPr lang="en-GB" smtClean="0"/>
              <a:t>‹#›</a:t>
            </a:fld>
            <a:endParaRPr lang="en-GB"/>
          </a:p>
        </p:txBody>
      </p:sp>
    </p:spTree>
    <p:extLst>
      <p:ext uri="{BB962C8B-B14F-4D97-AF65-F5344CB8AC3E}">
        <p14:creationId xmlns:p14="http://schemas.microsoft.com/office/powerpoint/2010/main" val="17860884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327AFF-DF10-474D-9987-D51C2D60D520}" type="datetimeFigureOut">
              <a:rPr lang="en-GB" smtClean="0"/>
              <a:t>19/09/2024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88D4D4-FD5B-4BB4-9262-C52610A704B3}" type="slidenum">
              <a:rPr lang="en-GB" smtClean="0"/>
              <a:t>‹#›</a:t>
            </a:fld>
            <a:endParaRPr lang="en-GB"/>
          </a:p>
        </p:txBody>
      </p:sp>
    </p:spTree>
    <p:extLst>
      <p:ext uri="{BB962C8B-B14F-4D97-AF65-F5344CB8AC3E}">
        <p14:creationId xmlns:p14="http://schemas.microsoft.com/office/powerpoint/2010/main" val="10848182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327AFF-DF10-474D-9987-D51C2D60D520}" type="datetimeFigureOut">
              <a:rPr lang="en-GB" smtClean="0"/>
              <a:t>19/09/2024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88D4D4-FD5B-4BB4-9262-C52610A704B3}" type="slidenum">
              <a:rPr lang="en-GB" smtClean="0"/>
              <a:t>‹#›</a:t>
            </a:fld>
            <a:endParaRPr lang="en-GB"/>
          </a:p>
        </p:txBody>
      </p:sp>
    </p:spTree>
    <p:extLst>
      <p:ext uri="{BB962C8B-B14F-4D97-AF65-F5344CB8AC3E}">
        <p14:creationId xmlns:p14="http://schemas.microsoft.com/office/powerpoint/2010/main" val="4155141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327AFF-DF10-474D-9987-D51C2D60D520}" type="datetimeFigureOut">
              <a:rPr lang="en-GB" smtClean="0"/>
              <a:t>19/09/2024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88D4D4-FD5B-4BB4-9262-C52610A704B3}" type="slidenum">
              <a:rPr lang="en-GB" smtClean="0"/>
              <a:t>‹#›</a:t>
            </a:fld>
            <a:endParaRPr lang="en-GB"/>
          </a:p>
        </p:txBody>
      </p:sp>
    </p:spTree>
    <p:extLst>
      <p:ext uri="{BB962C8B-B14F-4D97-AF65-F5344CB8AC3E}">
        <p14:creationId xmlns:p14="http://schemas.microsoft.com/office/powerpoint/2010/main" val="25751854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327AFF-DF10-474D-9987-D51C2D60D520}" type="datetimeFigureOut">
              <a:rPr lang="en-GB" smtClean="0"/>
              <a:t>19/09/2024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88D4D4-FD5B-4BB4-9262-C52610A704B3}" type="slidenum">
              <a:rPr lang="en-GB" smtClean="0"/>
              <a:t>‹#›</a:t>
            </a:fld>
            <a:endParaRPr lang="en-GB"/>
          </a:p>
        </p:txBody>
      </p:sp>
    </p:spTree>
    <p:extLst>
      <p:ext uri="{BB962C8B-B14F-4D97-AF65-F5344CB8AC3E}">
        <p14:creationId xmlns:p14="http://schemas.microsoft.com/office/powerpoint/2010/main" val="1558880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327AFF-DF10-474D-9987-D51C2D60D520}" type="datetimeFigureOut">
              <a:rPr lang="en-GB" smtClean="0"/>
              <a:t>19/09/2024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188D4D4-FD5B-4BB4-9262-C52610A704B3}" type="slidenum">
              <a:rPr lang="en-GB" smtClean="0"/>
              <a:t>‹#›</a:t>
            </a:fld>
            <a:endParaRPr lang="en-GB"/>
          </a:p>
        </p:txBody>
      </p:sp>
    </p:spTree>
    <p:extLst>
      <p:ext uri="{BB962C8B-B14F-4D97-AF65-F5344CB8AC3E}">
        <p14:creationId xmlns:p14="http://schemas.microsoft.com/office/powerpoint/2010/main" val="2796009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5327AFF-DF10-474D-9987-D51C2D60D520}" type="datetimeFigureOut">
              <a:rPr lang="en-GB" smtClean="0"/>
              <a:t>19/09/2024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188D4D4-FD5B-4BB4-9262-C52610A704B3}" type="slidenum">
              <a:rPr lang="en-GB" smtClean="0"/>
              <a:t>‹#›</a:t>
            </a:fld>
            <a:endParaRPr lang="en-GB"/>
          </a:p>
        </p:txBody>
      </p:sp>
    </p:spTree>
    <p:extLst>
      <p:ext uri="{BB962C8B-B14F-4D97-AF65-F5344CB8AC3E}">
        <p14:creationId xmlns:p14="http://schemas.microsoft.com/office/powerpoint/2010/main" val="14399173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5327AFF-DF10-474D-9987-D51C2D60D520}" type="datetimeFigureOut">
              <a:rPr lang="en-GB" smtClean="0"/>
              <a:t>19/09/2024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188D4D4-FD5B-4BB4-9262-C52610A704B3}" type="slidenum">
              <a:rPr lang="en-GB" smtClean="0"/>
              <a:t>‹#›</a:t>
            </a:fld>
            <a:endParaRPr lang="en-GB"/>
          </a:p>
        </p:txBody>
      </p:sp>
    </p:spTree>
    <p:extLst>
      <p:ext uri="{BB962C8B-B14F-4D97-AF65-F5344CB8AC3E}">
        <p14:creationId xmlns:p14="http://schemas.microsoft.com/office/powerpoint/2010/main" val="113107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327AFF-DF10-474D-9987-D51C2D60D520}" type="datetimeFigureOut">
              <a:rPr lang="en-GB" smtClean="0"/>
              <a:t>19/09/2024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188D4D4-FD5B-4BB4-9262-C52610A704B3}" type="slidenum">
              <a:rPr lang="en-GB" smtClean="0"/>
              <a:t>‹#›</a:t>
            </a:fld>
            <a:endParaRPr lang="en-GB"/>
          </a:p>
        </p:txBody>
      </p:sp>
    </p:spTree>
    <p:extLst>
      <p:ext uri="{BB962C8B-B14F-4D97-AF65-F5344CB8AC3E}">
        <p14:creationId xmlns:p14="http://schemas.microsoft.com/office/powerpoint/2010/main" val="4225471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327AFF-DF10-474D-9987-D51C2D60D520}" type="datetimeFigureOut">
              <a:rPr lang="en-GB" smtClean="0"/>
              <a:t>19/09/2024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188D4D4-FD5B-4BB4-9262-C52610A704B3}" type="slidenum">
              <a:rPr lang="en-GB" smtClean="0"/>
              <a:t>‹#›</a:t>
            </a:fld>
            <a:endParaRPr lang="en-GB"/>
          </a:p>
        </p:txBody>
      </p:sp>
    </p:spTree>
    <p:extLst>
      <p:ext uri="{BB962C8B-B14F-4D97-AF65-F5344CB8AC3E}">
        <p14:creationId xmlns:p14="http://schemas.microsoft.com/office/powerpoint/2010/main" val="28721241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5327AFF-DF10-474D-9987-D51C2D60D520}" type="datetimeFigureOut">
              <a:rPr lang="en-GB" smtClean="0"/>
              <a:t>19/09/2024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188D4D4-FD5B-4BB4-9262-C52610A704B3}" type="slidenum">
              <a:rPr lang="en-GB" smtClean="0"/>
              <a:t>‹#›</a:t>
            </a:fld>
            <a:endParaRPr lang="en-GB"/>
          </a:p>
        </p:txBody>
      </p:sp>
    </p:spTree>
    <p:extLst>
      <p:ext uri="{BB962C8B-B14F-4D97-AF65-F5344CB8AC3E}">
        <p14:creationId xmlns:p14="http://schemas.microsoft.com/office/powerpoint/2010/main" val="2871264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5327AFF-DF10-474D-9987-D51C2D60D520}" type="datetimeFigureOut">
              <a:rPr lang="en-GB" smtClean="0"/>
              <a:t>19/09/2024</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C188D4D4-FD5B-4BB4-9262-C52610A704B3}" type="slidenum">
              <a:rPr lang="en-GB" smtClean="0"/>
              <a:t>‹#›</a:t>
            </a:fld>
            <a:endParaRPr lang="en-GB"/>
          </a:p>
        </p:txBody>
      </p:sp>
    </p:spTree>
    <p:extLst>
      <p:ext uri="{BB962C8B-B14F-4D97-AF65-F5344CB8AC3E}">
        <p14:creationId xmlns:p14="http://schemas.microsoft.com/office/powerpoint/2010/main" val="1059131574"/>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hyperlink" Target="https://www.mayesparkprimaryschool.org.uk/Parents/Uniform/" TargetMode="External"/><Relationship Id="rId5" Type="http://schemas.openxmlformats.org/officeDocument/2006/relationships/image" Target="../media/image17.jpe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hyperlink" Target="mailto:office@mayespark.redbridge.sch.uk" TargetMode="External"/><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hyperlink" Target="https://www.mayesparkprimaryschool.org.uk/Long-Term-Annual-Curriculum-Maps/" TargetMode="External"/><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hyperlink" Target="https://www.ictgames.com/" TargetMode="External"/><Relationship Id="rId3" Type="http://schemas.openxmlformats.org/officeDocument/2006/relationships/image" Target="../media/image10.jpeg"/><Relationship Id="rId7" Type="http://schemas.openxmlformats.org/officeDocument/2006/relationships/hyperlink" Target="https://mathsframe.co.uk/en/resources/category/22/most-popular" TargetMode="Externa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hyperlink" Target="https://mathszone.co.uk/category/number-facts-x%C3%B7/all-tables-choosable/" TargetMode="External"/><Relationship Id="rId5" Type="http://schemas.openxmlformats.org/officeDocument/2006/relationships/hyperlink" Target="https://www.splashlearn.com/times-tables-games" TargetMode="Externa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hyperlink" Target="https://www.mayesparkprimaryschool.org.uk/Google-Classro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elcome to Year Three | Year 3 - Lions and Hippos">
            <a:extLst>
              <a:ext uri="{FF2B5EF4-FFF2-40B4-BE49-F238E27FC236}">
                <a16:creationId xmlns:a16="http://schemas.microsoft.com/office/drawing/2014/main" id="{5973EC44-85F5-44E0-99D4-0026964EAA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8643" y="1874384"/>
            <a:ext cx="6019800" cy="208597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263EB0E9-C2E2-4A01-A2CA-835BA79A768C}"/>
              </a:ext>
            </a:extLst>
          </p:cNvPr>
          <p:cNvPicPr>
            <a:picLocks noChangeAspect="1"/>
          </p:cNvPicPr>
          <p:nvPr/>
        </p:nvPicPr>
        <p:blipFill>
          <a:blip r:embed="rId3"/>
          <a:stretch>
            <a:fillRect/>
          </a:stretch>
        </p:blipFill>
        <p:spPr>
          <a:xfrm>
            <a:off x="4201886" y="4191001"/>
            <a:ext cx="3508026" cy="1730828"/>
          </a:xfrm>
          <a:prstGeom prst="rect">
            <a:avLst/>
          </a:prstGeom>
        </p:spPr>
      </p:pic>
      <p:pic>
        <p:nvPicPr>
          <p:cNvPr id="5" name="Picture 4">
            <a:extLst>
              <a:ext uri="{FF2B5EF4-FFF2-40B4-BE49-F238E27FC236}">
                <a16:creationId xmlns:a16="http://schemas.microsoft.com/office/drawing/2014/main" id="{276FB0FF-CD89-45DA-BA8E-64B19CF45EE9}"/>
              </a:ext>
            </a:extLst>
          </p:cNvPr>
          <p:cNvPicPr>
            <a:picLocks noChangeAspect="1"/>
          </p:cNvPicPr>
          <p:nvPr/>
        </p:nvPicPr>
        <p:blipFill>
          <a:blip r:embed="rId4"/>
          <a:stretch>
            <a:fillRect/>
          </a:stretch>
        </p:blipFill>
        <p:spPr>
          <a:xfrm>
            <a:off x="4784200" y="281298"/>
            <a:ext cx="1409772" cy="1181161"/>
          </a:xfrm>
          <a:prstGeom prst="rect">
            <a:avLst/>
          </a:prstGeom>
        </p:spPr>
      </p:pic>
    </p:spTree>
    <p:extLst>
      <p:ext uri="{BB962C8B-B14F-4D97-AF65-F5344CB8AC3E}">
        <p14:creationId xmlns:p14="http://schemas.microsoft.com/office/powerpoint/2010/main" val="28910309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76FB0FF-CD89-45DA-BA8E-64B19CF45EE9}"/>
              </a:ext>
            </a:extLst>
          </p:cNvPr>
          <p:cNvPicPr>
            <a:picLocks noChangeAspect="1"/>
          </p:cNvPicPr>
          <p:nvPr/>
        </p:nvPicPr>
        <p:blipFill>
          <a:blip r:embed="rId2"/>
          <a:stretch>
            <a:fillRect/>
          </a:stretch>
        </p:blipFill>
        <p:spPr>
          <a:xfrm>
            <a:off x="0" y="0"/>
            <a:ext cx="1409772" cy="1181161"/>
          </a:xfrm>
          <a:prstGeom prst="rect">
            <a:avLst/>
          </a:prstGeom>
        </p:spPr>
      </p:pic>
      <p:sp>
        <p:nvSpPr>
          <p:cNvPr id="3" name="Rectangle 2">
            <a:extLst>
              <a:ext uri="{FF2B5EF4-FFF2-40B4-BE49-F238E27FC236}">
                <a16:creationId xmlns:a16="http://schemas.microsoft.com/office/drawing/2014/main" id="{C5032CC9-6BFA-4044-BA8D-02566F7BE86D}"/>
              </a:ext>
            </a:extLst>
          </p:cNvPr>
          <p:cNvSpPr/>
          <p:nvPr/>
        </p:nvSpPr>
        <p:spPr>
          <a:xfrm>
            <a:off x="1873980" y="0"/>
            <a:ext cx="6854761"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Uniform Expectations</a:t>
            </a:r>
            <a:endParaRPr lang="en-US" sz="5400" b="0" cap="none" spc="0" dirty="0">
              <a:ln w="0"/>
              <a:solidFill>
                <a:schemeClr val="tx1"/>
              </a:solidFill>
              <a:effectLst>
                <a:outerShdw blurRad="38100" dist="19050" dir="2700000" algn="tl" rotWithShape="0">
                  <a:schemeClr val="dk1">
                    <a:alpha val="40000"/>
                  </a:schemeClr>
                </a:outerShdw>
              </a:effectLst>
            </a:endParaRPr>
          </a:p>
        </p:txBody>
      </p:sp>
      <p:pic>
        <p:nvPicPr>
          <p:cNvPr id="2" name="Picture 1">
            <a:extLst>
              <a:ext uri="{FF2B5EF4-FFF2-40B4-BE49-F238E27FC236}">
                <a16:creationId xmlns:a16="http://schemas.microsoft.com/office/drawing/2014/main" id="{1E569E62-60E9-44C1-8C9B-5EEBDAE35C76}"/>
              </a:ext>
            </a:extLst>
          </p:cNvPr>
          <p:cNvPicPr>
            <a:picLocks noChangeAspect="1"/>
          </p:cNvPicPr>
          <p:nvPr/>
        </p:nvPicPr>
        <p:blipFill>
          <a:blip r:embed="rId3"/>
          <a:stretch>
            <a:fillRect/>
          </a:stretch>
        </p:blipFill>
        <p:spPr>
          <a:xfrm>
            <a:off x="76200" y="1181161"/>
            <a:ext cx="6294664" cy="3549569"/>
          </a:xfrm>
          <a:prstGeom prst="rect">
            <a:avLst/>
          </a:prstGeom>
        </p:spPr>
      </p:pic>
      <p:pic>
        <p:nvPicPr>
          <p:cNvPr id="6" name="Picture 5">
            <a:extLst>
              <a:ext uri="{FF2B5EF4-FFF2-40B4-BE49-F238E27FC236}">
                <a16:creationId xmlns:a16="http://schemas.microsoft.com/office/drawing/2014/main" id="{40A0A44B-E103-4A5A-BD27-7B20E38110B6}"/>
              </a:ext>
            </a:extLst>
          </p:cNvPr>
          <p:cNvPicPr>
            <a:picLocks noChangeAspect="1"/>
          </p:cNvPicPr>
          <p:nvPr/>
        </p:nvPicPr>
        <p:blipFill>
          <a:blip r:embed="rId4"/>
          <a:stretch>
            <a:fillRect/>
          </a:stretch>
        </p:blipFill>
        <p:spPr>
          <a:xfrm>
            <a:off x="2811254" y="3855439"/>
            <a:ext cx="6569492" cy="2684867"/>
          </a:xfrm>
          <a:prstGeom prst="rect">
            <a:avLst/>
          </a:prstGeom>
        </p:spPr>
      </p:pic>
      <p:pic>
        <p:nvPicPr>
          <p:cNvPr id="10242" name="Picture 2" descr="https://www.mayesparkprimaryschool.org.uk/i/IMG_2850.jpg">
            <a:extLst>
              <a:ext uri="{FF2B5EF4-FFF2-40B4-BE49-F238E27FC236}">
                <a16:creationId xmlns:a16="http://schemas.microsoft.com/office/drawing/2014/main" id="{10FD583F-A362-44F8-8B13-6454082DD46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01451" y="4181828"/>
            <a:ext cx="2038753" cy="246017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5A037645-A7B5-48C5-856C-7F5BEA5177CD}"/>
              </a:ext>
            </a:extLst>
          </p:cNvPr>
          <p:cNvSpPr/>
          <p:nvPr/>
        </p:nvSpPr>
        <p:spPr>
          <a:xfrm>
            <a:off x="0" y="6552078"/>
            <a:ext cx="6096000" cy="338554"/>
          </a:xfrm>
          <a:prstGeom prst="rect">
            <a:avLst/>
          </a:prstGeom>
        </p:spPr>
        <p:txBody>
          <a:bodyPr>
            <a:spAutoFit/>
          </a:bodyPr>
          <a:lstStyle/>
          <a:p>
            <a:r>
              <a:rPr lang="en-GB" sz="1600" dirty="0">
                <a:hlinkClick r:id="rId6"/>
              </a:rPr>
              <a:t>https://www.mayesparkprimaryschool.org.uk/Parents/Uniform/</a:t>
            </a:r>
            <a:r>
              <a:rPr lang="en-GB" sz="1600" dirty="0"/>
              <a:t> </a:t>
            </a:r>
          </a:p>
        </p:txBody>
      </p:sp>
      <p:pic>
        <p:nvPicPr>
          <p:cNvPr id="8" name="Picture 7">
            <a:extLst>
              <a:ext uri="{FF2B5EF4-FFF2-40B4-BE49-F238E27FC236}">
                <a16:creationId xmlns:a16="http://schemas.microsoft.com/office/drawing/2014/main" id="{41536B04-8F20-482C-99F1-8FD332A4C03A}"/>
              </a:ext>
            </a:extLst>
          </p:cNvPr>
          <p:cNvPicPr>
            <a:picLocks noChangeAspect="1"/>
          </p:cNvPicPr>
          <p:nvPr/>
        </p:nvPicPr>
        <p:blipFill>
          <a:blip r:embed="rId7"/>
          <a:stretch>
            <a:fillRect/>
          </a:stretch>
        </p:blipFill>
        <p:spPr>
          <a:xfrm>
            <a:off x="6447064" y="1474655"/>
            <a:ext cx="5603422" cy="2041431"/>
          </a:xfrm>
          <a:prstGeom prst="rect">
            <a:avLst/>
          </a:prstGeom>
        </p:spPr>
      </p:pic>
      <p:pic>
        <p:nvPicPr>
          <p:cNvPr id="2050" name="Picture 2" descr="Amazon.co.uk: Black - Fashion Trainers / Fashion &amp; Athletic Trainers: Shoes  &amp; Bags">
            <a:extLst>
              <a:ext uri="{FF2B5EF4-FFF2-40B4-BE49-F238E27FC236}">
                <a16:creationId xmlns:a16="http://schemas.microsoft.com/office/drawing/2014/main" id="{8DF4E59B-5DEA-48A7-A7D9-7131A85A160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8700" y="4967176"/>
            <a:ext cx="2302144" cy="1398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06323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76FB0FF-CD89-45DA-BA8E-64B19CF45EE9}"/>
              </a:ext>
            </a:extLst>
          </p:cNvPr>
          <p:cNvPicPr>
            <a:picLocks noChangeAspect="1"/>
          </p:cNvPicPr>
          <p:nvPr/>
        </p:nvPicPr>
        <p:blipFill>
          <a:blip r:embed="rId2"/>
          <a:stretch>
            <a:fillRect/>
          </a:stretch>
        </p:blipFill>
        <p:spPr>
          <a:xfrm>
            <a:off x="0" y="0"/>
            <a:ext cx="1409772" cy="1181161"/>
          </a:xfrm>
          <a:prstGeom prst="rect">
            <a:avLst/>
          </a:prstGeom>
        </p:spPr>
      </p:pic>
      <p:sp>
        <p:nvSpPr>
          <p:cNvPr id="3" name="Rectangle 2">
            <a:extLst>
              <a:ext uri="{FF2B5EF4-FFF2-40B4-BE49-F238E27FC236}">
                <a16:creationId xmlns:a16="http://schemas.microsoft.com/office/drawing/2014/main" id="{C5032CC9-6BFA-4044-BA8D-02566F7BE86D}"/>
              </a:ext>
            </a:extLst>
          </p:cNvPr>
          <p:cNvSpPr/>
          <p:nvPr/>
        </p:nvSpPr>
        <p:spPr>
          <a:xfrm>
            <a:off x="3565952" y="0"/>
            <a:ext cx="3470822"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PE Lessons</a:t>
            </a:r>
            <a:endParaRPr lang="en-US" sz="5400" b="0" cap="none" spc="0" dirty="0">
              <a:ln w="0"/>
              <a:solidFill>
                <a:schemeClr val="tx1"/>
              </a:solidFill>
              <a:effectLst>
                <a:outerShdw blurRad="38100" dist="19050" dir="2700000" algn="tl" rotWithShape="0">
                  <a:schemeClr val="dk1">
                    <a:alpha val="40000"/>
                  </a:schemeClr>
                </a:outerShdw>
              </a:effectLst>
            </a:endParaRPr>
          </a:p>
        </p:txBody>
      </p:sp>
      <p:pic>
        <p:nvPicPr>
          <p:cNvPr id="4" name="Picture 3">
            <a:extLst>
              <a:ext uri="{FF2B5EF4-FFF2-40B4-BE49-F238E27FC236}">
                <a16:creationId xmlns:a16="http://schemas.microsoft.com/office/drawing/2014/main" id="{019308DF-3510-4621-9F92-BA0CBE076195}"/>
              </a:ext>
            </a:extLst>
          </p:cNvPr>
          <p:cNvPicPr>
            <a:picLocks noChangeAspect="1"/>
          </p:cNvPicPr>
          <p:nvPr/>
        </p:nvPicPr>
        <p:blipFill>
          <a:blip r:embed="rId3"/>
          <a:stretch>
            <a:fillRect/>
          </a:stretch>
        </p:blipFill>
        <p:spPr>
          <a:xfrm>
            <a:off x="6406205" y="3993101"/>
            <a:ext cx="5638801" cy="2686050"/>
          </a:xfrm>
          <a:prstGeom prst="rect">
            <a:avLst/>
          </a:prstGeom>
        </p:spPr>
      </p:pic>
      <p:pic>
        <p:nvPicPr>
          <p:cNvPr id="11268" name="Picture 4" descr="PE Poster: Why Physical Education? | Physical education activities,  Elementary physical education, Education poster">
            <a:extLst>
              <a:ext uri="{FF2B5EF4-FFF2-40B4-BE49-F238E27FC236}">
                <a16:creationId xmlns:a16="http://schemas.microsoft.com/office/drawing/2014/main" id="{95F8CDA0-1D1E-47EB-855D-1F0E08B4A5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4367" y="1181161"/>
            <a:ext cx="4215461" cy="5618881"/>
          </a:xfrm>
          <a:prstGeom prst="rect">
            <a:avLst/>
          </a:prstGeom>
          <a:noFill/>
          <a:extLst>
            <a:ext uri="{909E8E84-426E-40DD-AFC4-6F175D3DCCD1}">
              <a14:hiddenFill xmlns:a14="http://schemas.microsoft.com/office/drawing/2010/main">
                <a:solidFill>
                  <a:srgbClr val="FFFFFF"/>
                </a:solidFill>
              </a14:hiddenFill>
            </a:ext>
          </a:extLst>
        </p:spPr>
      </p:pic>
      <p:pic>
        <p:nvPicPr>
          <p:cNvPr id="11272" name="Picture 8" descr="St Julie Catholic Primary School: PE">
            <a:extLst>
              <a:ext uri="{FF2B5EF4-FFF2-40B4-BE49-F238E27FC236}">
                <a16:creationId xmlns:a16="http://schemas.microsoft.com/office/drawing/2014/main" id="{2BA734CE-0CA7-4085-B79B-0EDC9F09CC2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01363" y="866691"/>
            <a:ext cx="3996416" cy="199820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chool Uniform – John Gulson Primary School">
            <a:extLst>
              <a:ext uri="{FF2B5EF4-FFF2-40B4-BE49-F238E27FC236}">
                <a16:creationId xmlns:a16="http://schemas.microsoft.com/office/drawing/2014/main" id="{BAF896FD-3133-4279-8B19-FD6971FD3D0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92954" y="178849"/>
            <a:ext cx="2852052" cy="291269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3CC4C95-6B98-4DAD-B499-7D2EFE7DFB04}"/>
              </a:ext>
            </a:extLst>
          </p:cNvPr>
          <p:cNvSpPr txBox="1"/>
          <p:nvPr/>
        </p:nvSpPr>
        <p:spPr>
          <a:xfrm>
            <a:off x="5301363" y="3013501"/>
            <a:ext cx="4474028" cy="830997"/>
          </a:xfrm>
          <a:prstGeom prst="rect">
            <a:avLst/>
          </a:prstGeom>
          <a:solidFill>
            <a:schemeClr val="accent3">
              <a:lumMod val="40000"/>
              <a:lumOff val="60000"/>
            </a:schemeClr>
          </a:solidFill>
        </p:spPr>
        <p:txBody>
          <a:bodyPr wrap="square" rtlCol="0">
            <a:spAutoFit/>
          </a:bodyPr>
          <a:lstStyle/>
          <a:p>
            <a:r>
              <a:rPr lang="en-GB" sz="1600" dirty="0"/>
              <a:t>PE kits will remain in school and sent home to be washed in the holidays.</a:t>
            </a:r>
          </a:p>
          <a:p>
            <a:r>
              <a:rPr lang="en-GB" sz="1600" dirty="0"/>
              <a:t>Please label all your child’s belongings clearly.</a:t>
            </a:r>
          </a:p>
        </p:txBody>
      </p:sp>
    </p:spTree>
    <p:extLst>
      <p:ext uri="{BB962C8B-B14F-4D97-AF65-F5344CB8AC3E}">
        <p14:creationId xmlns:p14="http://schemas.microsoft.com/office/powerpoint/2010/main" val="33295881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Zoom into the Stone Age — School Workshop Directory">
            <a:extLst>
              <a:ext uri="{FF2B5EF4-FFF2-40B4-BE49-F238E27FC236}">
                <a16:creationId xmlns:a16="http://schemas.microsoft.com/office/drawing/2014/main" id="{097D1FEB-4421-4F7C-9F56-8B6C95A9F2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9786" y="3953264"/>
            <a:ext cx="3729924" cy="171283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Our Year 3 trip to a Hindu Temple – South Park Primary Blog">
            <a:extLst>
              <a:ext uri="{FF2B5EF4-FFF2-40B4-BE49-F238E27FC236}">
                <a16:creationId xmlns:a16="http://schemas.microsoft.com/office/drawing/2014/main" id="{9D268552-7291-4042-A5C4-ED91C04B25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837" y="1570906"/>
            <a:ext cx="2925863" cy="219157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2E4F222-6CF4-4210-A534-7DD82C985B4D}"/>
              </a:ext>
            </a:extLst>
          </p:cNvPr>
          <p:cNvSpPr txBox="1"/>
          <p:nvPr/>
        </p:nvSpPr>
        <p:spPr>
          <a:xfrm>
            <a:off x="186052" y="6010318"/>
            <a:ext cx="11565795" cy="369332"/>
          </a:xfrm>
          <a:prstGeom prst="rect">
            <a:avLst/>
          </a:prstGeom>
          <a:solidFill>
            <a:schemeClr val="accent1">
              <a:lumMod val="40000"/>
              <a:lumOff val="60000"/>
            </a:schemeClr>
          </a:solidFill>
        </p:spPr>
        <p:txBody>
          <a:bodyPr wrap="none" rtlCol="0">
            <a:spAutoFit/>
          </a:bodyPr>
          <a:lstStyle/>
          <a:p>
            <a:r>
              <a:rPr lang="en-GB" dirty="0"/>
              <a:t>If you would like to accompany us as a volunteer on any of the visits, please inform your child’s class teacher.</a:t>
            </a:r>
          </a:p>
        </p:txBody>
      </p:sp>
      <p:pic>
        <p:nvPicPr>
          <p:cNvPr id="14" name="Picture 13">
            <a:extLst>
              <a:ext uri="{FF2B5EF4-FFF2-40B4-BE49-F238E27FC236}">
                <a16:creationId xmlns:a16="http://schemas.microsoft.com/office/drawing/2014/main" id="{97BC007E-184D-49BF-AD67-C75F85E8DA85}"/>
              </a:ext>
            </a:extLst>
          </p:cNvPr>
          <p:cNvPicPr>
            <a:picLocks noChangeAspect="1"/>
          </p:cNvPicPr>
          <p:nvPr/>
        </p:nvPicPr>
        <p:blipFill>
          <a:blip r:embed="rId4"/>
          <a:stretch>
            <a:fillRect/>
          </a:stretch>
        </p:blipFill>
        <p:spPr>
          <a:xfrm>
            <a:off x="-116049" y="0"/>
            <a:ext cx="1409772" cy="1181161"/>
          </a:xfrm>
          <a:prstGeom prst="rect">
            <a:avLst/>
          </a:prstGeom>
        </p:spPr>
      </p:pic>
      <p:sp>
        <p:nvSpPr>
          <p:cNvPr id="15" name="Rectangle 14">
            <a:extLst>
              <a:ext uri="{FF2B5EF4-FFF2-40B4-BE49-F238E27FC236}">
                <a16:creationId xmlns:a16="http://schemas.microsoft.com/office/drawing/2014/main" id="{A39557EC-DFFA-4928-9D53-EA7F76B298A8}"/>
              </a:ext>
            </a:extLst>
          </p:cNvPr>
          <p:cNvSpPr/>
          <p:nvPr/>
        </p:nvSpPr>
        <p:spPr>
          <a:xfrm>
            <a:off x="1099457" y="9956"/>
            <a:ext cx="8305800" cy="1446550"/>
          </a:xfrm>
          <a:prstGeom prst="rect">
            <a:avLst/>
          </a:prstGeom>
          <a:noFill/>
        </p:spPr>
        <p:txBody>
          <a:bodyPr wrap="square" lIns="91440" tIns="45720" rIns="91440" bIns="45720">
            <a:spAutoFit/>
          </a:bodyPr>
          <a:lstStyle/>
          <a:p>
            <a:pPr algn="ctr"/>
            <a:r>
              <a:rPr lang="en-US" sz="4000" b="0" cap="none" spc="0" dirty="0">
                <a:ln w="0"/>
                <a:solidFill>
                  <a:schemeClr val="tx1"/>
                </a:solidFill>
                <a:effectLst>
                  <a:outerShdw blurRad="38100" dist="19050" dir="2700000" algn="tl" rotWithShape="0">
                    <a:schemeClr val="dk1">
                      <a:alpha val="40000"/>
                    </a:schemeClr>
                  </a:outerShdw>
                </a:effectLst>
              </a:rPr>
              <a:t>Events in Year 3</a:t>
            </a:r>
          </a:p>
          <a:p>
            <a:pPr algn="ctr"/>
            <a:r>
              <a:rPr lang="en-US" sz="1600" b="0" cap="none" spc="0" dirty="0">
                <a:ln w="0"/>
                <a:solidFill>
                  <a:schemeClr val="tx1"/>
                </a:solidFill>
              </a:rPr>
              <a:t>This year we are hoping to </a:t>
            </a:r>
            <a:r>
              <a:rPr lang="en-US" sz="1600" b="0" cap="none" spc="0" dirty="0" err="1">
                <a:ln w="0"/>
                <a:solidFill>
                  <a:schemeClr val="tx1"/>
                </a:solidFill>
              </a:rPr>
              <a:t>organise</a:t>
            </a:r>
            <a:r>
              <a:rPr lang="en-US" sz="1600" b="0" cap="none" spc="0" dirty="0">
                <a:ln w="0"/>
                <a:solidFill>
                  <a:schemeClr val="tx1"/>
                </a:solidFill>
              </a:rPr>
              <a:t> interesting school events. We are looking forward to taking children out on visits  and also to have visitors in school to make our topics fun and exciting</a:t>
            </a:r>
            <a:r>
              <a:rPr lang="en-US" sz="1400" b="0" cap="none" spc="0" dirty="0">
                <a:ln w="0"/>
                <a:solidFill>
                  <a:schemeClr val="tx1"/>
                </a:solidFill>
              </a:rPr>
              <a:t>.</a:t>
            </a:r>
          </a:p>
        </p:txBody>
      </p:sp>
      <p:pic>
        <p:nvPicPr>
          <p:cNvPr id="1026" name="Picture 2" descr="Cineworld London - Ilford | Day Out ...">
            <a:extLst>
              <a:ext uri="{FF2B5EF4-FFF2-40B4-BE49-F238E27FC236}">
                <a16:creationId xmlns:a16="http://schemas.microsoft.com/office/drawing/2014/main" id="{F1A94757-0522-4C9B-8148-2584A5EB4E5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9710" y="1500789"/>
            <a:ext cx="2714625" cy="16859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lan your visit | Museum of London Docklands">
            <a:extLst>
              <a:ext uri="{FF2B5EF4-FFF2-40B4-BE49-F238E27FC236}">
                <a16:creationId xmlns:a16="http://schemas.microsoft.com/office/drawing/2014/main" id="{346D0807-BFDB-4B99-8254-5AA07586C47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41532" y="3601693"/>
            <a:ext cx="2925863" cy="17555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98501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63EB0E9-C2E2-4A01-A2CA-835BA79A768C}"/>
              </a:ext>
            </a:extLst>
          </p:cNvPr>
          <p:cNvPicPr>
            <a:picLocks noChangeAspect="1"/>
          </p:cNvPicPr>
          <p:nvPr/>
        </p:nvPicPr>
        <p:blipFill>
          <a:blip r:embed="rId2"/>
          <a:stretch>
            <a:fillRect/>
          </a:stretch>
        </p:blipFill>
        <p:spPr>
          <a:xfrm>
            <a:off x="9260676" y="5087726"/>
            <a:ext cx="2931324" cy="1730828"/>
          </a:xfrm>
          <a:prstGeom prst="rect">
            <a:avLst/>
          </a:prstGeom>
        </p:spPr>
      </p:pic>
      <p:pic>
        <p:nvPicPr>
          <p:cNvPr id="5" name="Picture 4">
            <a:extLst>
              <a:ext uri="{FF2B5EF4-FFF2-40B4-BE49-F238E27FC236}">
                <a16:creationId xmlns:a16="http://schemas.microsoft.com/office/drawing/2014/main" id="{276FB0FF-CD89-45DA-BA8E-64B19CF45EE9}"/>
              </a:ext>
            </a:extLst>
          </p:cNvPr>
          <p:cNvPicPr>
            <a:picLocks noChangeAspect="1"/>
          </p:cNvPicPr>
          <p:nvPr/>
        </p:nvPicPr>
        <p:blipFill>
          <a:blip r:embed="rId3"/>
          <a:stretch>
            <a:fillRect/>
          </a:stretch>
        </p:blipFill>
        <p:spPr>
          <a:xfrm>
            <a:off x="0" y="6464"/>
            <a:ext cx="1409772" cy="1181161"/>
          </a:xfrm>
          <a:prstGeom prst="rect">
            <a:avLst/>
          </a:prstGeom>
        </p:spPr>
      </p:pic>
      <p:pic>
        <p:nvPicPr>
          <p:cNvPr id="15362" name="Picture 2" descr="Thank You Your Support Stock Illustrations – 136 Thank You Your Support  Stock Illustrations, Vectors &amp; Clipart - Dreamstime">
            <a:extLst>
              <a:ext uri="{FF2B5EF4-FFF2-40B4-BE49-F238E27FC236}">
                <a16:creationId xmlns:a16="http://schemas.microsoft.com/office/drawing/2014/main" id="{B9CAC9F4-7268-44AD-9748-9E0B525E7E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09257" y="4376264"/>
            <a:ext cx="3729384" cy="248173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588BF52-12C5-4144-BA4C-8EA2F6D49B62}"/>
              </a:ext>
            </a:extLst>
          </p:cNvPr>
          <p:cNvSpPr txBox="1"/>
          <p:nvPr/>
        </p:nvSpPr>
        <p:spPr>
          <a:xfrm>
            <a:off x="633779" y="1679146"/>
            <a:ext cx="9080340" cy="2554545"/>
          </a:xfrm>
          <a:prstGeom prst="rect">
            <a:avLst/>
          </a:prstGeom>
          <a:noFill/>
        </p:spPr>
        <p:txBody>
          <a:bodyPr wrap="square" rtlCol="0">
            <a:spAutoFit/>
          </a:bodyPr>
          <a:lstStyle/>
          <a:p>
            <a:r>
              <a:rPr lang="en-GB" dirty="0"/>
              <a:t>Please do not hesitate to contact us in person by making an appointment through the school office via phone call or email.</a:t>
            </a:r>
          </a:p>
          <a:p>
            <a:endParaRPr lang="en-GB" dirty="0"/>
          </a:p>
          <a:p>
            <a:r>
              <a:rPr lang="en-GB" dirty="0"/>
              <a:t>Phone: 02085992263 </a:t>
            </a:r>
            <a:r>
              <a:rPr lang="en-GB" sz="1600" i="1" dirty="0"/>
              <a:t>(please leave a message and we will return your call as soon as possible)</a:t>
            </a:r>
          </a:p>
          <a:p>
            <a:endParaRPr lang="en-GB" sz="1600" i="1" dirty="0"/>
          </a:p>
          <a:p>
            <a:r>
              <a:rPr lang="en-GB" dirty="0"/>
              <a:t>EMAIL</a:t>
            </a:r>
            <a:r>
              <a:rPr lang="en-GB" sz="1600" i="1" dirty="0"/>
              <a:t>: </a:t>
            </a:r>
            <a:r>
              <a:rPr lang="en-GB" dirty="0">
                <a:hlinkClick r:id="rId5"/>
              </a:rPr>
              <a:t>office@mayespark.redbridge.sch.uk</a:t>
            </a:r>
            <a:r>
              <a:rPr lang="en-GB" dirty="0"/>
              <a:t> </a:t>
            </a:r>
          </a:p>
          <a:p>
            <a:endParaRPr lang="en-GB" dirty="0"/>
          </a:p>
          <a:p>
            <a:r>
              <a:rPr lang="en-GB" dirty="0"/>
              <a:t>We look forward to your support and cooperation in making this academic year a memorable and successful experience for the children.</a:t>
            </a:r>
          </a:p>
        </p:txBody>
      </p:sp>
      <p:sp>
        <p:nvSpPr>
          <p:cNvPr id="6" name="Rectangle 5">
            <a:extLst>
              <a:ext uri="{FF2B5EF4-FFF2-40B4-BE49-F238E27FC236}">
                <a16:creationId xmlns:a16="http://schemas.microsoft.com/office/drawing/2014/main" id="{D35DA42D-9D63-42AA-A174-086DB9EE991D}"/>
              </a:ext>
            </a:extLst>
          </p:cNvPr>
          <p:cNvSpPr/>
          <p:nvPr/>
        </p:nvSpPr>
        <p:spPr>
          <a:xfrm>
            <a:off x="2799708" y="0"/>
            <a:ext cx="5003293"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Communication</a:t>
            </a:r>
          </a:p>
        </p:txBody>
      </p:sp>
    </p:spTree>
    <p:extLst>
      <p:ext uri="{BB962C8B-B14F-4D97-AF65-F5344CB8AC3E}">
        <p14:creationId xmlns:p14="http://schemas.microsoft.com/office/powerpoint/2010/main" val="24413102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76FB0FF-CD89-45DA-BA8E-64B19CF45EE9}"/>
              </a:ext>
            </a:extLst>
          </p:cNvPr>
          <p:cNvPicPr>
            <a:picLocks noChangeAspect="1"/>
          </p:cNvPicPr>
          <p:nvPr/>
        </p:nvPicPr>
        <p:blipFill>
          <a:blip r:embed="rId2"/>
          <a:stretch>
            <a:fillRect/>
          </a:stretch>
        </p:blipFill>
        <p:spPr>
          <a:xfrm>
            <a:off x="4784199" y="96632"/>
            <a:ext cx="1409772" cy="1181161"/>
          </a:xfrm>
          <a:prstGeom prst="rect">
            <a:avLst/>
          </a:prstGeom>
        </p:spPr>
      </p:pic>
      <p:graphicFrame>
        <p:nvGraphicFramePr>
          <p:cNvPr id="2" name="Table 1">
            <a:extLst>
              <a:ext uri="{FF2B5EF4-FFF2-40B4-BE49-F238E27FC236}">
                <a16:creationId xmlns:a16="http://schemas.microsoft.com/office/drawing/2014/main" id="{76ABD405-386D-4AAF-8B47-02D310215785}"/>
              </a:ext>
            </a:extLst>
          </p:cNvPr>
          <p:cNvGraphicFramePr>
            <a:graphicFrameLocks noGrp="1"/>
          </p:cNvGraphicFramePr>
          <p:nvPr>
            <p:extLst>
              <p:ext uri="{D42A27DB-BD31-4B8C-83A1-F6EECF244321}">
                <p14:modId xmlns:p14="http://schemas.microsoft.com/office/powerpoint/2010/main" val="1432152712"/>
              </p:ext>
            </p:extLst>
          </p:nvPr>
        </p:nvGraphicFramePr>
        <p:xfrm>
          <a:off x="451529" y="4174397"/>
          <a:ext cx="9123125" cy="1010920"/>
        </p:xfrm>
        <a:graphic>
          <a:graphicData uri="http://schemas.openxmlformats.org/drawingml/2006/table">
            <a:tbl>
              <a:tblPr firstRow="1" bandRow="1">
                <a:tableStyleId>{5C22544A-7EE6-4342-B048-85BDC9FD1C3A}</a:tableStyleId>
              </a:tblPr>
              <a:tblGrid>
                <a:gridCol w="3467328">
                  <a:extLst>
                    <a:ext uri="{9D8B030D-6E8A-4147-A177-3AD203B41FA5}">
                      <a16:colId xmlns:a16="http://schemas.microsoft.com/office/drawing/2014/main" val="3223438207"/>
                    </a:ext>
                  </a:extLst>
                </a:gridCol>
                <a:gridCol w="3037114">
                  <a:extLst>
                    <a:ext uri="{9D8B030D-6E8A-4147-A177-3AD203B41FA5}">
                      <a16:colId xmlns:a16="http://schemas.microsoft.com/office/drawing/2014/main" val="3300061403"/>
                    </a:ext>
                  </a:extLst>
                </a:gridCol>
                <a:gridCol w="2618683">
                  <a:extLst>
                    <a:ext uri="{9D8B030D-6E8A-4147-A177-3AD203B41FA5}">
                      <a16:colId xmlns:a16="http://schemas.microsoft.com/office/drawing/2014/main" val="2466642634"/>
                    </a:ext>
                  </a:extLst>
                </a:gridCol>
              </a:tblGrid>
              <a:tr h="370840">
                <a:tc>
                  <a:txBody>
                    <a:bodyPr/>
                    <a:lstStyle/>
                    <a:p>
                      <a:pPr algn="ctr"/>
                      <a:r>
                        <a:rPr lang="en-GB" dirty="0"/>
                        <a:t>Bessie </a:t>
                      </a:r>
                      <a:r>
                        <a:rPr lang="en-GB" dirty="0">
                          <a:solidFill>
                            <a:srgbClr val="FF0000"/>
                          </a:solidFill>
                        </a:rPr>
                        <a:t>Coleman</a:t>
                      </a:r>
                    </a:p>
                  </a:txBody>
                  <a:tcPr/>
                </a:tc>
                <a:tc>
                  <a:txBody>
                    <a:bodyPr/>
                    <a:lstStyle/>
                    <a:p>
                      <a:pPr algn="ctr"/>
                      <a:r>
                        <a:rPr lang="en-GB" dirty="0"/>
                        <a:t>Helen </a:t>
                      </a:r>
                      <a:r>
                        <a:rPr lang="en-GB" dirty="0">
                          <a:solidFill>
                            <a:srgbClr val="FF0000"/>
                          </a:solidFill>
                        </a:rPr>
                        <a:t>Sharman</a:t>
                      </a:r>
                    </a:p>
                  </a:txBody>
                  <a:tcPr/>
                </a:tc>
                <a:tc>
                  <a:txBody>
                    <a:bodyPr/>
                    <a:lstStyle/>
                    <a:p>
                      <a:pPr algn="ctr"/>
                      <a:r>
                        <a:rPr lang="en-GB" dirty="0"/>
                        <a:t>Mae </a:t>
                      </a:r>
                      <a:r>
                        <a:rPr lang="en-GB" dirty="0">
                          <a:solidFill>
                            <a:srgbClr val="FF0000"/>
                          </a:solidFill>
                        </a:rPr>
                        <a:t>Jemison</a:t>
                      </a:r>
                    </a:p>
                  </a:txBody>
                  <a:tcPr/>
                </a:tc>
                <a:extLst>
                  <a:ext uri="{0D108BD9-81ED-4DB2-BD59-A6C34878D82A}">
                    <a16:rowId xmlns:a16="http://schemas.microsoft.com/office/drawing/2014/main" val="3486734453"/>
                  </a:ext>
                </a:extLst>
              </a:tr>
              <a:tr h="370840">
                <a:tc>
                  <a:txBody>
                    <a:bodyPr/>
                    <a:lstStyle/>
                    <a:p>
                      <a:pPr algn="ctr"/>
                      <a:r>
                        <a:rPr lang="en-GB" dirty="0"/>
                        <a:t>Miss </a:t>
                      </a:r>
                      <a:r>
                        <a:rPr lang="en-GB" dirty="0" err="1"/>
                        <a:t>Roult</a:t>
                      </a:r>
                      <a:r>
                        <a:rPr lang="en-GB" dirty="0"/>
                        <a:t> (Year Group Leader)</a:t>
                      </a:r>
                    </a:p>
                    <a:p>
                      <a:pPr algn="ctr"/>
                      <a:r>
                        <a:rPr lang="en-GB" dirty="0"/>
                        <a:t>Miss </a:t>
                      </a:r>
                      <a:r>
                        <a:rPr lang="en-GB" dirty="0" err="1"/>
                        <a:t>Rouf</a:t>
                      </a:r>
                      <a:r>
                        <a:rPr lang="en-GB" dirty="0"/>
                        <a:t> (Fridays)</a:t>
                      </a:r>
                    </a:p>
                  </a:txBody>
                  <a:tcPr/>
                </a:tc>
                <a:tc>
                  <a:txBody>
                    <a:bodyPr/>
                    <a:lstStyle/>
                    <a:p>
                      <a:pPr algn="ctr"/>
                      <a:r>
                        <a:rPr lang="en-GB" dirty="0"/>
                        <a:t>Miss Ahmed</a:t>
                      </a:r>
                    </a:p>
                  </a:txBody>
                  <a:tcPr/>
                </a:tc>
                <a:tc>
                  <a:txBody>
                    <a:bodyPr/>
                    <a:lstStyle/>
                    <a:p>
                      <a:pPr algn="ctr"/>
                      <a:r>
                        <a:rPr lang="en-GB" dirty="0"/>
                        <a:t>Miss Lewis</a:t>
                      </a:r>
                    </a:p>
                  </a:txBody>
                  <a:tcPr/>
                </a:tc>
                <a:extLst>
                  <a:ext uri="{0D108BD9-81ED-4DB2-BD59-A6C34878D82A}">
                    <a16:rowId xmlns:a16="http://schemas.microsoft.com/office/drawing/2014/main" val="4192561867"/>
                  </a:ext>
                </a:extLst>
              </a:tr>
            </a:tbl>
          </a:graphicData>
        </a:graphic>
      </p:graphicFrame>
      <p:pic>
        <p:nvPicPr>
          <p:cNvPr id="1026" name="Picture 2" descr="Bessie Coleman: Woman who 'dared to dream' made aviation history &gt; U.S. Air  Force &gt; Article Display">
            <a:extLst>
              <a:ext uri="{FF2B5EF4-FFF2-40B4-BE49-F238E27FC236}">
                <a16:creationId xmlns:a16="http://schemas.microsoft.com/office/drawing/2014/main" id="{4604CA0C-843F-432A-9C95-1D73C696C6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4907" y="1359628"/>
            <a:ext cx="2094139" cy="26479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last off! Why has astronaut Helen Sharman been written out of history? |  Women | The Guardian">
            <a:extLst>
              <a:ext uri="{FF2B5EF4-FFF2-40B4-BE49-F238E27FC236}">
                <a16:creationId xmlns:a16="http://schemas.microsoft.com/office/drawing/2014/main" id="{E278AC22-7522-4D23-9F0E-AE02B3F443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4606" y="1325770"/>
            <a:ext cx="2297244" cy="26479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ae C. Jemison - Quotes, Facts &amp; Life - Biography">
            <a:extLst>
              <a:ext uri="{FF2B5EF4-FFF2-40B4-BE49-F238E27FC236}">
                <a16:creationId xmlns:a16="http://schemas.microsoft.com/office/drawing/2014/main" id="{734806E3-4E5B-4374-A1D5-1A8DEAA389C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83496" y="1325770"/>
            <a:ext cx="2297244" cy="26479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178F994-687D-49EE-AC30-8587B2BE0B9C}"/>
              </a:ext>
            </a:extLst>
          </p:cNvPr>
          <p:cNvSpPr txBox="1"/>
          <p:nvPr/>
        </p:nvSpPr>
        <p:spPr>
          <a:xfrm>
            <a:off x="364443" y="5352136"/>
            <a:ext cx="9210211" cy="646331"/>
          </a:xfrm>
          <a:prstGeom prst="rect">
            <a:avLst/>
          </a:prstGeom>
          <a:noFill/>
        </p:spPr>
        <p:txBody>
          <a:bodyPr wrap="square" rtlCol="0">
            <a:spAutoFit/>
          </a:bodyPr>
          <a:lstStyle/>
          <a:p>
            <a:r>
              <a:rPr lang="en-GB" dirty="0"/>
              <a:t>We will teach the children about the inspiring personalities our classes are named after, we are sure they will be excited to share this information with you.</a:t>
            </a:r>
          </a:p>
        </p:txBody>
      </p:sp>
    </p:spTree>
    <p:extLst>
      <p:ext uri="{BB962C8B-B14F-4D97-AF65-F5344CB8AC3E}">
        <p14:creationId xmlns:p14="http://schemas.microsoft.com/office/powerpoint/2010/main" val="39842139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76FB0FF-CD89-45DA-BA8E-64B19CF45EE9}"/>
              </a:ext>
            </a:extLst>
          </p:cNvPr>
          <p:cNvPicPr>
            <a:picLocks noChangeAspect="1"/>
          </p:cNvPicPr>
          <p:nvPr/>
        </p:nvPicPr>
        <p:blipFill>
          <a:blip r:embed="rId2"/>
          <a:stretch>
            <a:fillRect/>
          </a:stretch>
        </p:blipFill>
        <p:spPr>
          <a:xfrm>
            <a:off x="0" y="0"/>
            <a:ext cx="1409772" cy="1181161"/>
          </a:xfrm>
          <a:prstGeom prst="rect">
            <a:avLst/>
          </a:prstGeom>
        </p:spPr>
      </p:pic>
      <p:sp>
        <p:nvSpPr>
          <p:cNvPr id="3" name="Rectangle 2">
            <a:extLst>
              <a:ext uri="{FF2B5EF4-FFF2-40B4-BE49-F238E27FC236}">
                <a16:creationId xmlns:a16="http://schemas.microsoft.com/office/drawing/2014/main" id="{C5032CC9-6BFA-4044-BA8D-02566F7BE86D}"/>
              </a:ext>
            </a:extLst>
          </p:cNvPr>
          <p:cNvSpPr/>
          <p:nvPr/>
        </p:nvSpPr>
        <p:spPr>
          <a:xfrm>
            <a:off x="3505821" y="0"/>
            <a:ext cx="3591048"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Curriculum</a:t>
            </a:r>
          </a:p>
        </p:txBody>
      </p:sp>
      <p:sp>
        <p:nvSpPr>
          <p:cNvPr id="7" name="Rectangle 6">
            <a:extLst>
              <a:ext uri="{FF2B5EF4-FFF2-40B4-BE49-F238E27FC236}">
                <a16:creationId xmlns:a16="http://schemas.microsoft.com/office/drawing/2014/main" id="{CE0C2EBF-427F-4412-9B89-FB1EBF4C710C}"/>
              </a:ext>
            </a:extLst>
          </p:cNvPr>
          <p:cNvSpPr/>
          <p:nvPr/>
        </p:nvSpPr>
        <p:spPr>
          <a:xfrm>
            <a:off x="1126919" y="1932688"/>
            <a:ext cx="9258299" cy="369332"/>
          </a:xfrm>
          <a:prstGeom prst="rect">
            <a:avLst/>
          </a:prstGeom>
        </p:spPr>
        <p:txBody>
          <a:bodyPr wrap="square">
            <a:spAutoFit/>
          </a:bodyPr>
          <a:lstStyle/>
          <a:p>
            <a:r>
              <a:rPr lang="en-GB" dirty="0">
                <a:hlinkClick r:id="rId3"/>
              </a:rPr>
              <a:t>https://www.mayesparkprimaryschool.org.uk/Long-Term-Annual-Curriculum-Maps/</a:t>
            </a:r>
            <a:r>
              <a:rPr lang="en-GB" dirty="0"/>
              <a:t> </a:t>
            </a:r>
          </a:p>
        </p:txBody>
      </p:sp>
      <p:sp>
        <p:nvSpPr>
          <p:cNvPr id="8" name="TextBox 7">
            <a:extLst>
              <a:ext uri="{FF2B5EF4-FFF2-40B4-BE49-F238E27FC236}">
                <a16:creationId xmlns:a16="http://schemas.microsoft.com/office/drawing/2014/main" id="{56EB14AD-AD5D-49AA-9F4E-BA1DAE3FD016}"/>
              </a:ext>
            </a:extLst>
          </p:cNvPr>
          <p:cNvSpPr txBox="1"/>
          <p:nvPr/>
        </p:nvSpPr>
        <p:spPr>
          <a:xfrm>
            <a:off x="281237" y="1009358"/>
            <a:ext cx="11629526" cy="923330"/>
          </a:xfrm>
          <a:prstGeom prst="rect">
            <a:avLst/>
          </a:prstGeom>
          <a:solidFill>
            <a:schemeClr val="accent1">
              <a:lumMod val="20000"/>
              <a:lumOff val="80000"/>
            </a:schemeClr>
          </a:solidFill>
        </p:spPr>
        <p:txBody>
          <a:bodyPr wrap="square" rtlCol="0">
            <a:spAutoFit/>
          </a:bodyPr>
          <a:lstStyle/>
          <a:p>
            <a:r>
              <a:rPr lang="en-GB" dirty="0"/>
              <a:t>Every half term, you will receive a curriculum map, outlining all the subjects and topics being taught in that term. Please check your emails and </a:t>
            </a:r>
            <a:r>
              <a:rPr lang="en-GB" dirty="0" err="1"/>
              <a:t>MySchool</a:t>
            </a:r>
            <a:r>
              <a:rPr lang="en-GB" dirty="0"/>
              <a:t> App for latest updates. </a:t>
            </a:r>
          </a:p>
          <a:p>
            <a:r>
              <a:rPr lang="en-GB" dirty="0"/>
              <a:t>You will also find these maps on our school website.</a:t>
            </a:r>
          </a:p>
        </p:txBody>
      </p:sp>
      <p:pic>
        <p:nvPicPr>
          <p:cNvPr id="2" name="Picture 1">
            <a:extLst>
              <a:ext uri="{FF2B5EF4-FFF2-40B4-BE49-F238E27FC236}">
                <a16:creationId xmlns:a16="http://schemas.microsoft.com/office/drawing/2014/main" id="{CCA8847E-E2E9-4C27-BC22-E36700DD8B25}"/>
              </a:ext>
            </a:extLst>
          </p:cNvPr>
          <p:cNvPicPr>
            <a:picLocks noChangeAspect="1"/>
          </p:cNvPicPr>
          <p:nvPr/>
        </p:nvPicPr>
        <p:blipFill>
          <a:blip r:embed="rId4"/>
          <a:stretch>
            <a:fillRect/>
          </a:stretch>
        </p:blipFill>
        <p:spPr>
          <a:xfrm>
            <a:off x="1657497" y="2302020"/>
            <a:ext cx="6560813" cy="4518444"/>
          </a:xfrm>
          <a:prstGeom prst="rect">
            <a:avLst/>
          </a:prstGeom>
        </p:spPr>
      </p:pic>
    </p:spTree>
    <p:extLst>
      <p:ext uri="{BB962C8B-B14F-4D97-AF65-F5344CB8AC3E}">
        <p14:creationId xmlns:p14="http://schemas.microsoft.com/office/powerpoint/2010/main" val="23024500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5032CC9-6BFA-4044-BA8D-02566F7BE86D}"/>
              </a:ext>
            </a:extLst>
          </p:cNvPr>
          <p:cNvSpPr/>
          <p:nvPr/>
        </p:nvSpPr>
        <p:spPr>
          <a:xfrm>
            <a:off x="1907023" y="0"/>
            <a:ext cx="6788654"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Parental Involvement</a:t>
            </a:r>
          </a:p>
        </p:txBody>
      </p:sp>
      <p:pic>
        <p:nvPicPr>
          <p:cNvPr id="2" name="Picture 1">
            <a:extLst>
              <a:ext uri="{FF2B5EF4-FFF2-40B4-BE49-F238E27FC236}">
                <a16:creationId xmlns:a16="http://schemas.microsoft.com/office/drawing/2014/main" id="{C361B6E4-3AF2-4BBD-8759-ACF9485C5D1E}"/>
              </a:ext>
            </a:extLst>
          </p:cNvPr>
          <p:cNvPicPr>
            <a:picLocks noChangeAspect="1"/>
          </p:cNvPicPr>
          <p:nvPr/>
        </p:nvPicPr>
        <p:blipFill>
          <a:blip r:embed="rId2"/>
          <a:stretch>
            <a:fillRect/>
          </a:stretch>
        </p:blipFill>
        <p:spPr>
          <a:xfrm>
            <a:off x="1258710" y="923330"/>
            <a:ext cx="8393289" cy="5770386"/>
          </a:xfrm>
          <a:prstGeom prst="rect">
            <a:avLst/>
          </a:prstGeom>
        </p:spPr>
      </p:pic>
    </p:spTree>
    <p:extLst>
      <p:ext uri="{BB962C8B-B14F-4D97-AF65-F5344CB8AC3E}">
        <p14:creationId xmlns:p14="http://schemas.microsoft.com/office/powerpoint/2010/main" val="27615509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76FB0FF-CD89-45DA-BA8E-64B19CF45EE9}"/>
              </a:ext>
            </a:extLst>
          </p:cNvPr>
          <p:cNvPicPr>
            <a:picLocks noChangeAspect="1"/>
          </p:cNvPicPr>
          <p:nvPr/>
        </p:nvPicPr>
        <p:blipFill>
          <a:blip r:embed="rId2"/>
          <a:stretch>
            <a:fillRect/>
          </a:stretch>
        </p:blipFill>
        <p:spPr>
          <a:xfrm>
            <a:off x="0" y="0"/>
            <a:ext cx="1409772" cy="1181161"/>
          </a:xfrm>
          <a:prstGeom prst="rect">
            <a:avLst/>
          </a:prstGeom>
        </p:spPr>
      </p:pic>
      <p:sp>
        <p:nvSpPr>
          <p:cNvPr id="3" name="Rectangle 2">
            <a:extLst>
              <a:ext uri="{FF2B5EF4-FFF2-40B4-BE49-F238E27FC236}">
                <a16:creationId xmlns:a16="http://schemas.microsoft.com/office/drawing/2014/main" id="{C5032CC9-6BFA-4044-BA8D-02566F7BE86D}"/>
              </a:ext>
            </a:extLst>
          </p:cNvPr>
          <p:cNvSpPr/>
          <p:nvPr/>
        </p:nvSpPr>
        <p:spPr>
          <a:xfrm>
            <a:off x="2960491" y="0"/>
            <a:ext cx="4681731" cy="769441"/>
          </a:xfrm>
          <a:prstGeom prst="rect">
            <a:avLst/>
          </a:prstGeom>
          <a:noFill/>
        </p:spPr>
        <p:txBody>
          <a:bodyPr wrap="none" lIns="91440" tIns="45720" rIns="91440" bIns="45720">
            <a:spAutoFit/>
          </a:bodyPr>
          <a:lstStyle/>
          <a:p>
            <a:pPr algn="ctr"/>
            <a:r>
              <a:rPr lang="en-US" sz="4400" b="0" cap="none" spc="0" dirty="0">
                <a:ln w="0"/>
                <a:solidFill>
                  <a:schemeClr val="tx1"/>
                </a:solidFill>
                <a:effectLst>
                  <a:outerShdw blurRad="38100" dist="19050" dir="2700000" algn="tl" rotWithShape="0">
                    <a:schemeClr val="dk1">
                      <a:alpha val="40000"/>
                    </a:schemeClr>
                  </a:outerShdw>
                </a:effectLst>
              </a:rPr>
              <a:t>Reading in Year 3</a:t>
            </a:r>
          </a:p>
        </p:txBody>
      </p:sp>
      <p:pic>
        <p:nvPicPr>
          <p:cNvPr id="6146" name="Picture 2" descr="Race to Read - Bandimere Speedway">
            <a:extLst>
              <a:ext uri="{FF2B5EF4-FFF2-40B4-BE49-F238E27FC236}">
                <a16:creationId xmlns:a16="http://schemas.microsoft.com/office/drawing/2014/main" id="{EC346295-560E-4B12-B222-8BC396D98A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4500" y="0"/>
            <a:ext cx="2857500" cy="16002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CB734BC9-8B10-4DFE-8864-B30B00143E64}"/>
              </a:ext>
            </a:extLst>
          </p:cNvPr>
          <p:cNvSpPr/>
          <p:nvPr/>
        </p:nvSpPr>
        <p:spPr>
          <a:xfrm>
            <a:off x="704886" y="1337660"/>
            <a:ext cx="8439114" cy="2031069"/>
          </a:xfrm>
          <a:prstGeom prst="rect">
            <a:avLst/>
          </a:prstGeom>
        </p:spPr>
        <p:txBody>
          <a:bodyPr wrap="square">
            <a:spAutoFit/>
          </a:bodyPr>
          <a:lstStyle/>
          <a:p>
            <a:pPr>
              <a:lnSpc>
                <a:spcPct val="115000"/>
              </a:lnSpc>
              <a:spcAft>
                <a:spcPts val="1000"/>
              </a:spcAft>
            </a:pPr>
            <a:r>
              <a:rPr lang="en-GB" sz="1600" dirty="0">
                <a:latin typeface="Calibri" panose="020F0502020204030204" pitchFamily="34" charset="0"/>
                <a:ea typeface="Calibri" panose="020F0502020204030204" pitchFamily="34" charset="0"/>
                <a:cs typeface="Times New Roman" panose="02020603050405020304" pitchFamily="18" charset="0"/>
              </a:rPr>
              <a:t>Every child in Year 3 is expected to </a:t>
            </a:r>
            <a:r>
              <a:rPr lang="en-GB" sz="1600" b="1" dirty="0">
                <a:latin typeface="Calibri" panose="020F0502020204030204" pitchFamily="34" charset="0"/>
                <a:ea typeface="Calibri" panose="020F0502020204030204" pitchFamily="34" charset="0"/>
                <a:cs typeface="Times New Roman" panose="02020603050405020304" pitchFamily="18" charset="0"/>
              </a:rPr>
              <a:t>read at home </a:t>
            </a:r>
            <a:r>
              <a:rPr lang="en-GB" sz="1600" dirty="0">
                <a:latin typeface="Calibri" panose="020F0502020204030204" pitchFamily="34" charset="0"/>
                <a:ea typeface="Calibri" panose="020F0502020204030204" pitchFamily="34" charset="0"/>
                <a:cs typeface="Times New Roman" panose="02020603050405020304" pitchFamily="18" charset="0"/>
              </a:rPr>
              <a:t>with/ or to an adult for at least 20 minutes daily, followed by a brief discussion about what they have read.</a:t>
            </a:r>
          </a:p>
          <a:p>
            <a:pPr>
              <a:lnSpc>
                <a:spcPct val="115000"/>
              </a:lnSpc>
              <a:spcAft>
                <a:spcPts val="1000"/>
              </a:spcAft>
            </a:pPr>
            <a:r>
              <a:rPr lang="en-GB" sz="1600" dirty="0">
                <a:latin typeface="Calibri" panose="020F0502020204030204" pitchFamily="34" charset="0"/>
                <a:ea typeface="Calibri" panose="020F0502020204030204" pitchFamily="34" charset="0"/>
                <a:cs typeface="Times New Roman" panose="02020603050405020304" pitchFamily="18" charset="0"/>
              </a:rPr>
              <a:t>This reading and discussion should then be recorded in their reading records by parents every day.</a:t>
            </a:r>
            <a:r>
              <a:rPr lang="en-GB" sz="1600" b="1" dirty="0">
                <a:latin typeface="Calibri" panose="020F0502020204030204" pitchFamily="34" charset="0"/>
                <a:ea typeface="Calibri" panose="020F0502020204030204" pitchFamily="34" charset="0"/>
                <a:cs typeface="Times New Roman" panose="02020603050405020304" pitchFamily="18" charset="0"/>
              </a:rPr>
              <a:t> </a:t>
            </a:r>
            <a:r>
              <a:rPr lang="en-GB" sz="1600" i="1" dirty="0">
                <a:latin typeface="Calibri" panose="020F0502020204030204" pitchFamily="34" charset="0"/>
                <a:ea typeface="Calibri" panose="020F0502020204030204" pitchFamily="34" charset="0"/>
                <a:cs typeface="Times New Roman" panose="02020603050405020304" pitchFamily="18" charset="0"/>
              </a:rPr>
              <a:t>(Please ensure your child read their school banded book) </a:t>
            </a:r>
            <a:r>
              <a:rPr lang="en-GB" sz="1600" dirty="0">
                <a:latin typeface="Calibri" panose="020F0502020204030204" pitchFamily="34" charset="0"/>
                <a:ea typeface="Calibri" panose="020F0502020204030204" pitchFamily="34" charset="0"/>
                <a:cs typeface="Times New Roman" panose="02020603050405020304" pitchFamily="18" charset="0"/>
              </a:rPr>
              <a:t>It is expected that parents must sign the reading record every day.</a:t>
            </a:r>
          </a:p>
          <a:p>
            <a:pPr>
              <a:lnSpc>
                <a:spcPct val="115000"/>
              </a:lnSpc>
              <a:spcAft>
                <a:spcPts val="1000"/>
              </a:spcAft>
            </a:pPr>
            <a:r>
              <a:rPr lang="en-GB" sz="1600" dirty="0">
                <a:latin typeface="Calibri" panose="020F0502020204030204" pitchFamily="34" charset="0"/>
                <a:ea typeface="Calibri" panose="020F0502020204030204" pitchFamily="34" charset="0"/>
                <a:cs typeface="Times New Roman" panose="02020603050405020304" pitchFamily="18" charset="0"/>
              </a:rPr>
              <a:t>Reading records are checked by an adult in school </a:t>
            </a:r>
            <a:r>
              <a:rPr lang="en-GB" sz="1600" b="1" dirty="0">
                <a:latin typeface="Calibri" panose="020F0502020204030204" pitchFamily="34" charset="0"/>
                <a:ea typeface="Calibri" panose="020F0502020204030204" pitchFamily="34" charset="0"/>
                <a:cs typeface="Times New Roman" panose="02020603050405020304" pitchFamily="18" charset="0"/>
              </a:rPr>
              <a:t>every day</a:t>
            </a:r>
            <a:r>
              <a:rPr lang="en-GB" sz="1600" dirty="0">
                <a:latin typeface="Calibri" panose="020F0502020204030204" pitchFamily="34" charset="0"/>
                <a:ea typeface="Calibri" panose="020F0502020204030204" pitchFamily="34" charset="0"/>
                <a:cs typeface="Times New Roman" panose="02020603050405020304" pitchFamily="18" charset="0"/>
              </a:rPr>
              <a:t>.</a:t>
            </a:r>
          </a:p>
        </p:txBody>
      </p:sp>
      <p:sp>
        <p:nvSpPr>
          <p:cNvPr id="2" name="Rectangle 1">
            <a:extLst>
              <a:ext uri="{FF2B5EF4-FFF2-40B4-BE49-F238E27FC236}">
                <a16:creationId xmlns:a16="http://schemas.microsoft.com/office/drawing/2014/main" id="{FECC7B12-ED54-4AFC-BA9B-96CA9590AD41}"/>
              </a:ext>
            </a:extLst>
          </p:cNvPr>
          <p:cNvSpPr/>
          <p:nvPr/>
        </p:nvSpPr>
        <p:spPr>
          <a:xfrm>
            <a:off x="704886" y="4220102"/>
            <a:ext cx="8793075" cy="1815882"/>
          </a:xfrm>
          <a:prstGeom prst="rect">
            <a:avLst/>
          </a:prstGeom>
        </p:spPr>
        <p:txBody>
          <a:bodyPr wrap="square">
            <a:spAutoFit/>
          </a:bodyPr>
          <a:lstStyle/>
          <a:p>
            <a:r>
              <a:rPr lang="en-GB" sz="1600" dirty="0"/>
              <a:t>Your child will bring home 1 colour banded book. They are able to change this whenever they need as they come into school in the morning. </a:t>
            </a:r>
          </a:p>
          <a:p>
            <a:endParaRPr lang="en-GB" sz="1600" dirty="0"/>
          </a:p>
          <a:p>
            <a:r>
              <a:rPr lang="en-GB" sz="1600" dirty="0"/>
              <a:t>Your child’s reading TARGET has been added to their reading record, please refer to these when reading with your child.</a:t>
            </a:r>
          </a:p>
          <a:p>
            <a:endParaRPr lang="en-GB" sz="1600" dirty="0"/>
          </a:p>
          <a:p>
            <a:r>
              <a:rPr lang="en-GB" sz="1600" b="1" dirty="0"/>
              <a:t>Reading Records will be checked in class every day.</a:t>
            </a:r>
          </a:p>
        </p:txBody>
      </p:sp>
    </p:spTree>
    <p:extLst>
      <p:ext uri="{BB962C8B-B14F-4D97-AF65-F5344CB8AC3E}">
        <p14:creationId xmlns:p14="http://schemas.microsoft.com/office/powerpoint/2010/main" val="29483550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76FB0FF-CD89-45DA-BA8E-64B19CF45EE9}"/>
              </a:ext>
            </a:extLst>
          </p:cNvPr>
          <p:cNvPicPr>
            <a:picLocks noChangeAspect="1"/>
          </p:cNvPicPr>
          <p:nvPr/>
        </p:nvPicPr>
        <p:blipFill>
          <a:blip r:embed="rId2"/>
          <a:stretch>
            <a:fillRect/>
          </a:stretch>
        </p:blipFill>
        <p:spPr>
          <a:xfrm>
            <a:off x="0" y="0"/>
            <a:ext cx="1409772" cy="1181161"/>
          </a:xfrm>
          <a:prstGeom prst="rect">
            <a:avLst/>
          </a:prstGeom>
        </p:spPr>
      </p:pic>
      <p:sp>
        <p:nvSpPr>
          <p:cNvPr id="3" name="Rectangle 2">
            <a:extLst>
              <a:ext uri="{FF2B5EF4-FFF2-40B4-BE49-F238E27FC236}">
                <a16:creationId xmlns:a16="http://schemas.microsoft.com/office/drawing/2014/main" id="{C5032CC9-6BFA-4044-BA8D-02566F7BE86D}"/>
              </a:ext>
            </a:extLst>
          </p:cNvPr>
          <p:cNvSpPr/>
          <p:nvPr/>
        </p:nvSpPr>
        <p:spPr>
          <a:xfrm>
            <a:off x="2872773" y="0"/>
            <a:ext cx="4857164" cy="1169551"/>
          </a:xfrm>
          <a:prstGeom prst="rect">
            <a:avLst/>
          </a:prstGeom>
          <a:noFill/>
        </p:spPr>
        <p:txBody>
          <a:bodyPr wrap="none" lIns="91440" tIns="45720" rIns="91440" bIns="45720">
            <a:spAutoFit/>
          </a:bodyPr>
          <a:lstStyle/>
          <a:p>
            <a:pPr algn="ctr"/>
            <a:r>
              <a:rPr lang="en-US" sz="5400" dirty="0" err="1">
                <a:ln w="0"/>
                <a:effectLst>
                  <a:outerShdw blurRad="38100" dist="19050" dir="2700000" algn="tl" rotWithShape="0">
                    <a:schemeClr val="dk1">
                      <a:alpha val="40000"/>
                    </a:schemeClr>
                  </a:outerShdw>
                </a:effectLst>
              </a:rPr>
              <a:t>Maths</a:t>
            </a:r>
            <a:r>
              <a:rPr lang="en-US" sz="5400" b="0" cap="none" spc="0" dirty="0">
                <a:ln w="0"/>
                <a:solidFill>
                  <a:schemeClr val="tx1"/>
                </a:solidFill>
                <a:effectLst>
                  <a:outerShdw blurRad="38100" dist="19050" dir="2700000" algn="tl" rotWithShape="0">
                    <a:schemeClr val="dk1">
                      <a:alpha val="40000"/>
                    </a:schemeClr>
                  </a:outerShdw>
                </a:effectLst>
              </a:rPr>
              <a:t> in Year 3</a:t>
            </a:r>
          </a:p>
          <a:p>
            <a:pPr algn="ctr"/>
            <a:r>
              <a:rPr lang="en-US" sz="1600" dirty="0">
                <a:ln w="0"/>
                <a:effectLst>
                  <a:outerShdw blurRad="38100" dist="19050" dir="2700000" algn="tl" rotWithShape="0">
                    <a:schemeClr val="dk1">
                      <a:alpha val="40000"/>
                    </a:schemeClr>
                  </a:outerShdw>
                </a:effectLst>
              </a:rPr>
              <a:t>How can you support?</a:t>
            </a:r>
            <a:endParaRPr lang="en-US" sz="1600" b="0" cap="none" spc="0" dirty="0">
              <a:ln w="0"/>
              <a:solidFill>
                <a:schemeClr val="tx1"/>
              </a:solidFill>
              <a:effectLst>
                <a:outerShdw blurRad="38100" dist="19050" dir="2700000" algn="tl" rotWithShape="0">
                  <a:schemeClr val="dk1">
                    <a:alpha val="40000"/>
                  </a:schemeClr>
                </a:outerShdw>
              </a:effectLst>
            </a:endParaRPr>
          </a:p>
        </p:txBody>
      </p:sp>
      <p:pic>
        <p:nvPicPr>
          <p:cNvPr id="9218" name="Picture 2" descr="All Tables - Choosable Archives - Maths Zone Cool Learning Games">
            <a:extLst>
              <a:ext uri="{FF2B5EF4-FFF2-40B4-BE49-F238E27FC236}">
                <a16:creationId xmlns:a16="http://schemas.microsoft.com/office/drawing/2014/main" id="{87D6216E-8EA9-4496-A0F4-B0DDD45468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79630" y="5092060"/>
            <a:ext cx="1731509" cy="1123309"/>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Times tables Speed Test X - Timestables.co.uk">
            <a:extLst>
              <a:ext uri="{FF2B5EF4-FFF2-40B4-BE49-F238E27FC236}">
                <a16:creationId xmlns:a16="http://schemas.microsoft.com/office/drawing/2014/main" id="{5019BC88-8FF1-4B22-8F8A-5CA1F86E4A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45829" y="4514194"/>
            <a:ext cx="1836858" cy="126478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C53D2447-A6F2-4D78-9D29-B9B2F9F93798}"/>
              </a:ext>
            </a:extLst>
          </p:cNvPr>
          <p:cNvSpPr/>
          <p:nvPr/>
        </p:nvSpPr>
        <p:spPr>
          <a:xfrm>
            <a:off x="384885" y="3903422"/>
            <a:ext cx="5503045" cy="369332"/>
          </a:xfrm>
          <a:prstGeom prst="rect">
            <a:avLst/>
          </a:prstGeom>
        </p:spPr>
        <p:txBody>
          <a:bodyPr wrap="none">
            <a:spAutoFit/>
          </a:bodyPr>
          <a:lstStyle/>
          <a:p>
            <a:r>
              <a:rPr lang="en-GB" dirty="0">
                <a:hlinkClick r:id="rId5"/>
              </a:rPr>
              <a:t>https://www.splashlearn.com/times-tables-games</a:t>
            </a:r>
            <a:r>
              <a:rPr lang="en-GB" dirty="0"/>
              <a:t> </a:t>
            </a:r>
          </a:p>
        </p:txBody>
      </p:sp>
      <p:sp>
        <p:nvSpPr>
          <p:cNvPr id="4" name="Rectangle 3">
            <a:extLst>
              <a:ext uri="{FF2B5EF4-FFF2-40B4-BE49-F238E27FC236}">
                <a16:creationId xmlns:a16="http://schemas.microsoft.com/office/drawing/2014/main" id="{7C534D1D-9FCF-47C5-9519-BA1C13290244}"/>
              </a:ext>
            </a:extLst>
          </p:cNvPr>
          <p:cNvSpPr/>
          <p:nvPr/>
        </p:nvSpPr>
        <p:spPr>
          <a:xfrm>
            <a:off x="384885" y="5837211"/>
            <a:ext cx="5438973" cy="646331"/>
          </a:xfrm>
          <a:prstGeom prst="rect">
            <a:avLst/>
          </a:prstGeom>
        </p:spPr>
        <p:txBody>
          <a:bodyPr wrap="square">
            <a:spAutoFit/>
          </a:bodyPr>
          <a:lstStyle/>
          <a:p>
            <a:r>
              <a:rPr lang="en-GB" dirty="0">
                <a:hlinkClick r:id="rId6"/>
              </a:rPr>
              <a:t>https://mathszone.co.uk/category/number-facts-x%C3%B7/all-tables-choosable/</a:t>
            </a:r>
            <a:r>
              <a:rPr lang="en-GB" dirty="0"/>
              <a:t> </a:t>
            </a:r>
          </a:p>
        </p:txBody>
      </p:sp>
      <p:sp>
        <p:nvSpPr>
          <p:cNvPr id="6" name="Rectangle 5">
            <a:extLst>
              <a:ext uri="{FF2B5EF4-FFF2-40B4-BE49-F238E27FC236}">
                <a16:creationId xmlns:a16="http://schemas.microsoft.com/office/drawing/2014/main" id="{5B2EE0B7-39C5-4FC7-B04A-9F50BF7365AE}"/>
              </a:ext>
            </a:extLst>
          </p:cNvPr>
          <p:cNvSpPr/>
          <p:nvPr/>
        </p:nvSpPr>
        <p:spPr>
          <a:xfrm>
            <a:off x="384885" y="5061279"/>
            <a:ext cx="7060944" cy="646331"/>
          </a:xfrm>
          <a:prstGeom prst="rect">
            <a:avLst/>
          </a:prstGeom>
        </p:spPr>
        <p:txBody>
          <a:bodyPr wrap="square">
            <a:spAutoFit/>
          </a:bodyPr>
          <a:lstStyle/>
          <a:p>
            <a:r>
              <a:rPr lang="en-GB" dirty="0">
                <a:hlinkClick r:id="rId7"/>
              </a:rPr>
              <a:t>https://mathsframe.co.uk/en/resources/category/22/most-popular</a:t>
            </a:r>
            <a:r>
              <a:rPr lang="en-GB" dirty="0"/>
              <a:t> </a:t>
            </a:r>
          </a:p>
        </p:txBody>
      </p:sp>
      <p:sp>
        <p:nvSpPr>
          <p:cNvPr id="7" name="Rectangle 6">
            <a:extLst>
              <a:ext uri="{FF2B5EF4-FFF2-40B4-BE49-F238E27FC236}">
                <a16:creationId xmlns:a16="http://schemas.microsoft.com/office/drawing/2014/main" id="{F16FFBE7-A518-42D8-A0A2-3ADB5929C9C4}"/>
              </a:ext>
            </a:extLst>
          </p:cNvPr>
          <p:cNvSpPr/>
          <p:nvPr/>
        </p:nvSpPr>
        <p:spPr>
          <a:xfrm>
            <a:off x="384885" y="4509607"/>
            <a:ext cx="3244414" cy="369332"/>
          </a:xfrm>
          <a:prstGeom prst="rect">
            <a:avLst/>
          </a:prstGeom>
        </p:spPr>
        <p:txBody>
          <a:bodyPr wrap="none">
            <a:spAutoFit/>
          </a:bodyPr>
          <a:lstStyle/>
          <a:p>
            <a:r>
              <a:rPr lang="en-GB" dirty="0">
                <a:hlinkClick r:id="rId8"/>
              </a:rPr>
              <a:t>https://www.ictgames.com/</a:t>
            </a:r>
            <a:r>
              <a:rPr lang="en-GB" dirty="0"/>
              <a:t> </a:t>
            </a:r>
          </a:p>
        </p:txBody>
      </p:sp>
      <p:sp>
        <p:nvSpPr>
          <p:cNvPr id="9" name="TextBox 8">
            <a:extLst>
              <a:ext uri="{FF2B5EF4-FFF2-40B4-BE49-F238E27FC236}">
                <a16:creationId xmlns:a16="http://schemas.microsoft.com/office/drawing/2014/main" id="{0004C933-226F-47E8-B831-FEE4A1B2F143}"/>
              </a:ext>
            </a:extLst>
          </p:cNvPr>
          <p:cNvSpPr txBox="1"/>
          <p:nvPr/>
        </p:nvSpPr>
        <p:spPr>
          <a:xfrm>
            <a:off x="704886" y="1489587"/>
            <a:ext cx="8911062" cy="1200329"/>
          </a:xfrm>
          <a:prstGeom prst="rect">
            <a:avLst/>
          </a:prstGeom>
          <a:noFill/>
        </p:spPr>
        <p:txBody>
          <a:bodyPr wrap="square" rtlCol="0">
            <a:spAutoFit/>
          </a:bodyPr>
          <a:lstStyle/>
          <a:p>
            <a:r>
              <a:rPr lang="en-GB" dirty="0"/>
              <a:t>In year 3, you can support your child in Maths by completing the homework, accessed via Google Classroom. </a:t>
            </a:r>
          </a:p>
          <a:p>
            <a:r>
              <a:rPr lang="en-GB" dirty="0"/>
              <a:t>Additionally, you can also access various apps/games which we use in school such as: Hit the Button, Times Table </a:t>
            </a:r>
            <a:r>
              <a:rPr lang="en-GB" dirty="0" err="1"/>
              <a:t>Rockstars</a:t>
            </a:r>
            <a:r>
              <a:rPr lang="en-GB" dirty="0"/>
              <a:t> and </a:t>
            </a:r>
            <a:r>
              <a:rPr lang="en-GB" dirty="0" err="1"/>
              <a:t>DoodleMaths</a:t>
            </a:r>
            <a:r>
              <a:rPr lang="en-GB" dirty="0"/>
              <a:t>.</a:t>
            </a:r>
          </a:p>
        </p:txBody>
      </p:sp>
    </p:spTree>
    <p:extLst>
      <p:ext uri="{BB962C8B-B14F-4D97-AF65-F5344CB8AC3E}">
        <p14:creationId xmlns:p14="http://schemas.microsoft.com/office/powerpoint/2010/main" val="16524329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76FB0FF-CD89-45DA-BA8E-64B19CF45EE9}"/>
              </a:ext>
            </a:extLst>
          </p:cNvPr>
          <p:cNvPicPr>
            <a:picLocks noChangeAspect="1"/>
          </p:cNvPicPr>
          <p:nvPr/>
        </p:nvPicPr>
        <p:blipFill>
          <a:blip r:embed="rId2"/>
          <a:stretch>
            <a:fillRect/>
          </a:stretch>
        </p:blipFill>
        <p:spPr>
          <a:xfrm>
            <a:off x="0" y="0"/>
            <a:ext cx="1409772" cy="1181161"/>
          </a:xfrm>
          <a:prstGeom prst="rect">
            <a:avLst/>
          </a:prstGeom>
        </p:spPr>
      </p:pic>
      <p:sp>
        <p:nvSpPr>
          <p:cNvPr id="3" name="Rectangle 2">
            <a:extLst>
              <a:ext uri="{FF2B5EF4-FFF2-40B4-BE49-F238E27FC236}">
                <a16:creationId xmlns:a16="http://schemas.microsoft.com/office/drawing/2014/main" id="{C5032CC9-6BFA-4044-BA8D-02566F7BE86D}"/>
              </a:ext>
            </a:extLst>
          </p:cNvPr>
          <p:cNvSpPr/>
          <p:nvPr/>
        </p:nvSpPr>
        <p:spPr>
          <a:xfrm>
            <a:off x="9965025" y="11610"/>
            <a:ext cx="2079737" cy="1169551"/>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Topics</a:t>
            </a:r>
          </a:p>
          <a:p>
            <a:pPr algn="ctr"/>
            <a:endParaRPr lang="en-US" sz="1600" b="0" cap="none" spc="0" dirty="0">
              <a:ln w="0"/>
              <a:solidFill>
                <a:schemeClr val="tx1"/>
              </a:solidFill>
              <a:effectLst>
                <a:outerShdw blurRad="38100" dist="19050" dir="2700000" algn="tl" rotWithShape="0">
                  <a:schemeClr val="dk1">
                    <a:alpha val="40000"/>
                  </a:schemeClr>
                </a:outerShdw>
              </a:effectLst>
            </a:endParaRPr>
          </a:p>
        </p:txBody>
      </p:sp>
      <p:pic>
        <p:nvPicPr>
          <p:cNvPr id="4" name="Picture 3">
            <a:extLst>
              <a:ext uri="{FF2B5EF4-FFF2-40B4-BE49-F238E27FC236}">
                <a16:creationId xmlns:a16="http://schemas.microsoft.com/office/drawing/2014/main" id="{BF947F52-4C6A-46AD-81B1-E19E94845BFE}"/>
              </a:ext>
            </a:extLst>
          </p:cNvPr>
          <p:cNvPicPr>
            <a:picLocks noChangeAspect="1"/>
          </p:cNvPicPr>
          <p:nvPr/>
        </p:nvPicPr>
        <p:blipFill>
          <a:blip r:embed="rId3"/>
          <a:stretch>
            <a:fillRect/>
          </a:stretch>
        </p:blipFill>
        <p:spPr>
          <a:xfrm>
            <a:off x="1067774" y="1026615"/>
            <a:ext cx="9239250" cy="5819775"/>
          </a:xfrm>
          <a:prstGeom prst="rect">
            <a:avLst/>
          </a:prstGeom>
        </p:spPr>
      </p:pic>
    </p:spTree>
    <p:extLst>
      <p:ext uri="{BB962C8B-B14F-4D97-AF65-F5344CB8AC3E}">
        <p14:creationId xmlns:p14="http://schemas.microsoft.com/office/powerpoint/2010/main" val="24730841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76FB0FF-CD89-45DA-BA8E-64B19CF45EE9}"/>
              </a:ext>
            </a:extLst>
          </p:cNvPr>
          <p:cNvPicPr>
            <a:picLocks noChangeAspect="1"/>
          </p:cNvPicPr>
          <p:nvPr/>
        </p:nvPicPr>
        <p:blipFill>
          <a:blip r:embed="rId3"/>
          <a:stretch>
            <a:fillRect/>
          </a:stretch>
        </p:blipFill>
        <p:spPr>
          <a:xfrm>
            <a:off x="0" y="0"/>
            <a:ext cx="1409772" cy="1181161"/>
          </a:xfrm>
          <a:prstGeom prst="rect">
            <a:avLst/>
          </a:prstGeom>
        </p:spPr>
      </p:pic>
      <p:sp>
        <p:nvSpPr>
          <p:cNvPr id="3" name="Rectangle 2">
            <a:extLst>
              <a:ext uri="{FF2B5EF4-FFF2-40B4-BE49-F238E27FC236}">
                <a16:creationId xmlns:a16="http://schemas.microsoft.com/office/drawing/2014/main" id="{C5032CC9-6BFA-4044-BA8D-02566F7BE86D}"/>
              </a:ext>
            </a:extLst>
          </p:cNvPr>
          <p:cNvSpPr/>
          <p:nvPr/>
        </p:nvSpPr>
        <p:spPr>
          <a:xfrm>
            <a:off x="3992596" y="82748"/>
            <a:ext cx="2860077" cy="1015663"/>
          </a:xfrm>
          <a:prstGeom prst="rect">
            <a:avLst/>
          </a:prstGeom>
          <a:noFill/>
        </p:spPr>
        <p:txBody>
          <a:bodyPr wrap="none" lIns="91440" tIns="45720" rIns="91440" bIns="45720">
            <a:spAutoFit/>
          </a:bodyPr>
          <a:lstStyle/>
          <a:p>
            <a:pPr algn="ctr"/>
            <a:r>
              <a:rPr lang="en-US" sz="4400" dirty="0">
                <a:ln w="0"/>
                <a:effectLst>
                  <a:outerShdw blurRad="38100" dist="19050" dir="2700000" algn="tl" rotWithShape="0">
                    <a:schemeClr val="dk1">
                      <a:alpha val="40000"/>
                    </a:schemeClr>
                  </a:outerShdw>
                </a:effectLst>
              </a:rPr>
              <a:t>Homework</a:t>
            </a:r>
          </a:p>
          <a:p>
            <a:pPr algn="ctr"/>
            <a:endParaRPr lang="en-US" sz="1600" b="0" cap="none" spc="0" dirty="0">
              <a:ln w="0"/>
              <a:solidFill>
                <a:schemeClr val="tx1"/>
              </a:solidFill>
              <a:effectLst>
                <a:outerShdw blurRad="38100" dist="19050" dir="2700000" algn="tl" rotWithShape="0">
                  <a:schemeClr val="dk1">
                    <a:alpha val="40000"/>
                  </a:schemeClr>
                </a:outerShdw>
              </a:effectLst>
            </a:endParaRPr>
          </a:p>
        </p:txBody>
      </p:sp>
      <p:sp>
        <p:nvSpPr>
          <p:cNvPr id="2" name="Rectangle 1">
            <a:extLst>
              <a:ext uri="{FF2B5EF4-FFF2-40B4-BE49-F238E27FC236}">
                <a16:creationId xmlns:a16="http://schemas.microsoft.com/office/drawing/2014/main" id="{B836A186-93D0-4980-AAE7-5411897A892E}"/>
              </a:ext>
            </a:extLst>
          </p:cNvPr>
          <p:cNvSpPr/>
          <p:nvPr/>
        </p:nvSpPr>
        <p:spPr>
          <a:xfrm>
            <a:off x="1188091" y="6075879"/>
            <a:ext cx="7336971" cy="369332"/>
          </a:xfrm>
          <a:prstGeom prst="rect">
            <a:avLst/>
          </a:prstGeom>
        </p:spPr>
        <p:txBody>
          <a:bodyPr wrap="square">
            <a:spAutoFit/>
          </a:bodyPr>
          <a:lstStyle/>
          <a:p>
            <a:r>
              <a:rPr lang="en-GB" dirty="0">
                <a:hlinkClick r:id="rId4"/>
              </a:rPr>
              <a:t>https://www.mayesparkprimaryschool.org.uk/Google-Classroom/</a:t>
            </a:r>
            <a:r>
              <a:rPr lang="en-GB" dirty="0"/>
              <a:t> </a:t>
            </a:r>
          </a:p>
        </p:txBody>
      </p:sp>
      <p:sp>
        <p:nvSpPr>
          <p:cNvPr id="4" name="Rectangle 3">
            <a:extLst>
              <a:ext uri="{FF2B5EF4-FFF2-40B4-BE49-F238E27FC236}">
                <a16:creationId xmlns:a16="http://schemas.microsoft.com/office/drawing/2014/main" id="{A2E4339A-8C26-44C6-B265-740FFED7884F}"/>
              </a:ext>
            </a:extLst>
          </p:cNvPr>
          <p:cNvSpPr/>
          <p:nvPr/>
        </p:nvSpPr>
        <p:spPr>
          <a:xfrm>
            <a:off x="1188091" y="1197203"/>
            <a:ext cx="8247102" cy="3139321"/>
          </a:xfrm>
          <a:prstGeom prst="rect">
            <a:avLst/>
          </a:prstGeom>
        </p:spPr>
        <p:txBody>
          <a:bodyPr wrap="square">
            <a:spAutoFit/>
          </a:bodyPr>
          <a:lstStyle/>
          <a:p>
            <a:pPr fontAlgn="base"/>
            <a:r>
              <a:rPr lang="en-GB" b="1" dirty="0">
                <a:solidFill>
                  <a:srgbClr val="444444"/>
                </a:solidFill>
                <a:latin typeface="CalibriBold"/>
              </a:rPr>
              <a:t> </a:t>
            </a:r>
            <a:r>
              <a:rPr lang="en-GB" dirty="0">
                <a:solidFill>
                  <a:schemeClr val="accent2">
                    <a:lumMod val="50000"/>
                  </a:schemeClr>
                </a:solidFill>
                <a:latin typeface="CalibriBold"/>
              </a:rPr>
              <a:t>Weekly homework will be set and shared on Google Classrooms every </a:t>
            </a:r>
            <a:r>
              <a:rPr lang="en-GB" b="1" dirty="0">
                <a:solidFill>
                  <a:schemeClr val="accent2">
                    <a:lumMod val="50000"/>
                  </a:schemeClr>
                </a:solidFill>
                <a:latin typeface="CalibriBold"/>
              </a:rPr>
              <a:t>Friday by 4pm</a:t>
            </a:r>
            <a:r>
              <a:rPr lang="en-GB" dirty="0">
                <a:solidFill>
                  <a:schemeClr val="accent2">
                    <a:lumMod val="50000"/>
                  </a:schemeClr>
                </a:solidFill>
                <a:latin typeface="CalibriBold"/>
              </a:rPr>
              <a:t>.</a:t>
            </a:r>
          </a:p>
          <a:p>
            <a:pPr fontAlgn="base"/>
            <a:r>
              <a:rPr lang="en-GB" dirty="0">
                <a:solidFill>
                  <a:schemeClr val="accent2">
                    <a:lumMod val="50000"/>
                  </a:schemeClr>
                </a:solidFill>
                <a:latin typeface="CalibriBold"/>
              </a:rPr>
              <a:t>Children will be expected to complete in their homework books which will need to be handed into their teacher by the next Wednesday.</a:t>
            </a:r>
          </a:p>
          <a:p>
            <a:pPr fontAlgn="base"/>
            <a:endParaRPr lang="en-GB" sz="1400" b="1" dirty="0">
              <a:solidFill>
                <a:srgbClr val="444444"/>
              </a:solidFill>
              <a:latin typeface="CalibriBold"/>
            </a:endParaRPr>
          </a:p>
          <a:p>
            <a:pPr fontAlgn="base"/>
            <a:endParaRPr lang="en-GB" sz="1600" dirty="0">
              <a:solidFill>
                <a:srgbClr val="444444"/>
              </a:solidFill>
              <a:latin typeface="inherit"/>
            </a:endParaRPr>
          </a:p>
          <a:p>
            <a:pPr fontAlgn="base"/>
            <a:endParaRPr lang="en-GB" sz="1600" dirty="0">
              <a:solidFill>
                <a:srgbClr val="444444"/>
              </a:solidFill>
              <a:latin typeface="inherit"/>
            </a:endParaRPr>
          </a:p>
          <a:p>
            <a:pPr fontAlgn="base"/>
            <a:endParaRPr lang="en-GB" sz="1600" dirty="0">
              <a:solidFill>
                <a:srgbClr val="444444"/>
              </a:solidFill>
              <a:latin typeface="inherit"/>
            </a:endParaRPr>
          </a:p>
          <a:p>
            <a:pPr fontAlgn="base"/>
            <a:r>
              <a:rPr lang="en-GB" sz="1600" b="1" dirty="0">
                <a:solidFill>
                  <a:srgbClr val="444444"/>
                </a:solidFill>
                <a:latin typeface="CalibriBold"/>
              </a:rPr>
              <a:t>What we expect from your child</a:t>
            </a:r>
            <a:endParaRPr lang="en-GB" sz="1600" dirty="0">
              <a:solidFill>
                <a:srgbClr val="444444"/>
              </a:solidFill>
              <a:latin typeface="Calibri" panose="020F0502020204030204" pitchFamily="34" charset="0"/>
            </a:endParaRPr>
          </a:p>
          <a:p>
            <a:pPr fontAlgn="base"/>
            <a:r>
              <a:rPr lang="en-GB" sz="1600" dirty="0">
                <a:solidFill>
                  <a:srgbClr val="444444"/>
                </a:solidFill>
                <a:latin typeface="Calibri" panose="020F0502020204030204" pitchFamily="34" charset="0"/>
              </a:rPr>
              <a:t>It is important that your child engages with home learning so they complete the work teachers are setting online and upload it so it can be checked before the next piece of work is set.</a:t>
            </a:r>
          </a:p>
          <a:p>
            <a:pPr fontAlgn="base"/>
            <a:endParaRPr lang="en-GB" sz="1600" dirty="0">
              <a:solidFill>
                <a:srgbClr val="444444"/>
              </a:solidFill>
              <a:latin typeface="Calibri" panose="020F0502020204030204" pitchFamily="34" charset="0"/>
            </a:endParaRPr>
          </a:p>
          <a:p>
            <a:pPr fontAlgn="base"/>
            <a:r>
              <a:rPr lang="en-GB" b="1" i="1" dirty="0">
                <a:solidFill>
                  <a:srgbClr val="444444"/>
                </a:solidFill>
                <a:latin typeface="Calibri" panose="020F0502020204030204" pitchFamily="34" charset="0"/>
              </a:rPr>
              <a:t>Becoming responsible for their own learning is a key area for development this year.</a:t>
            </a:r>
            <a:endParaRPr lang="en-GB" sz="1600" b="1" i="1" dirty="0">
              <a:solidFill>
                <a:srgbClr val="444444"/>
              </a:solidFill>
              <a:latin typeface="Calibri" panose="020F0502020204030204" pitchFamily="34" charset="0"/>
            </a:endParaRPr>
          </a:p>
        </p:txBody>
      </p:sp>
      <p:pic>
        <p:nvPicPr>
          <p:cNvPr id="13314" name="Picture 2" descr="How do I use Google Classroom? | Tech &amp; Learning">
            <a:extLst>
              <a:ext uri="{FF2B5EF4-FFF2-40B4-BE49-F238E27FC236}">
                <a16:creationId xmlns:a16="http://schemas.microsoft.com/office/drawing/2014/main" id="{5E841757-A931-4F25-AAC3-6EB03B7CB82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35193" y="5245000"/>
            <a:ext cx="28575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86101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76FB0FF-CD89-45DA-BA8E-64B19CF45EE9}"/>
              </a:ext>
            </a:extLst>
          </p:cNvPr>
          <p:cNvPicPr>
            <a:picLocks noChangeAspect="1"/>
          </p:cNvPicPr>
          <p:nvPr/>
        </p:nvPicPr>
        <p:blipFill>
          <a:blip r:embed="rId3"/>
          <a:stretch>
            <a:fillRect/>
          </a:stretch>
        </p:blipFill>
        <p:spPr>
          <a:xfrm>
            <a:off x="0" y="0"/>
            <a:ext cx="1409772" cy="1181161"/>
          </a:xfrm>
          <a:prstGeom prst="rect">
            <a:avLst/>
          </a:prstGeom>
        </p:spPr>
      </p:pic>
      <p:sp>
        <p:nvSpPr>
          <p:cNvPr id="3" name="Rectangle 2">
            <a:extLst>
              <a:ext uri="{FF2B5EF4-FFF2-40B4-BE49-F238E27FC236}">
                <a16:creationId xmlns:a16="http://schemas.microsoft.com/office/drawing/2014/main" id="{C5032CC9-6BFA-4044-BA8D-02566F7BE86D}"/>
              </a:ext>
            </a:extLst>
          </p:cNvPr>
          <p:cNvSpPr/>
          <p:nvPr/>
        </p:nvSpPr>
        <p:spPr>
          <a:xfrm>
            <a:off x="4227437" y="82748"/>
            <a:ext cx="2390398" cy="1015663"/>
          </a:xfrm>
          <a:prstGeom prst="rect">
            <a:avLst/>
          </a:prstGeom>
          <a:noFill/>
        </p:spPr>
        <p:txBody>
          <a:bodyPr wrap="none" lIns="91440" tIns="45720" rIns="91440" bIns="45720">
            <a:spAutoFit/>
          </a:bodyPr>
          <a:lstStyle/>
          <a:p>
            <a:pPr algn="ctr"/>
            <a:r>
              <a:rPr lang="en-US" sz="4400" dirty="0">
                <a:ln w="0"/>
                <a:effectLst>
                  <a:outerShdw blurRad="38100" dist="19050" dir="2700000" algn="tl" rotWithShape="0">
                    <a:schemeClr val="dk1">
                      <a:alpha val="40000"/>
                    </a:schemeClr>
                  </a:outerShdw>
                </a:effectLst>
              </a:rPr>
              <a:t>Spellings</a:t>
            </a:r>
          </a:p>
          <a:p>
            <a:pPr algn="ctr"/>
            <a:endParaRPr lang="en-US" sz="1600" b="0" cap="none" spc="0" dirty="0">
              <a:ln w="0"/>
              <a:solidFill>
                <a:schemeClr val="tx1"/>
              </a:solidFill>
              <a:effectLst>
                <a:outerShdw blurRad="38100" dist="19050" dir="2700000" algn="tl" rotWithShape="0">
                  <a:schemeClr val="dk1">
                    <a:alpha val="40000"/>
                  </a:schemeClr>
                </a:outerShdw>
              </a:effectLst>
            </a:endParaRPr>
          </a:p>
        </p:txBody>
      </p:sp>
      <p:sp>
        <p:nvSpPr>
          <p:cNvPr id="4" name="Rectangle 3">
            <a:extLst>
              <a:ext uri="{FF2B5EF4-FFF2-40B4-BE49-F238E27FC236}">
                <a16:creationId xmlns:a16="http://schemas.microsoft.com/office/drawing/2014/main" id="{A2E4339A-8C26-44C6-B265-740FFED7884F}"/>
              </a:ext>
            </a:extLst>
          </p:cNvPr>
          <p:cNvSpPr/>
          <p:nvPr/>
        </p:nvSpPr>
        <p:spPr>
          <a:xfrm>
            <a:off x="1503777" y="858321"/>
            <a:ext cx="8247102" cy="1631216"/>
          </a:xfrm>
          <a:prstGeom prst="rect">
            <a:avLst/>
          </a:prstGeom>
        </p:spPr>
        <p:txBody>
          <a:bodyPr wrap="square">
            <a:spAutoFit/>
          </a:bodyPr>
          <a:lstStyle/>
          <a:p>
            <a:pPr fontAlgn="base"/>
            <a:r>
              <a:rPr lang="en-GB" dirty="0">
                <a:solidFill>
                  <a:schemeClr val="accent2">
                    <a:lumMod val="50000"/>
                  </a:schemeClr>
                </a:solidFill>
                <a:latin typeface="CalibriBold"/>
              </a:rPr>
              <a:t>Weekly spellings will be sent home every Friday, children are expected to practise these daily by using LOOK, COVER, WRITE and CHECK strategy.</a:t>
            </a:r>
          </a:p>
          <a:p>
            <a:pPr fontAlgn="base"/>
            <a:endParaRPr lang="en-GB" sz="1600" dirty="0">
              <a:solidFill>
                <a:schemeClr val="accent2">
                  <a:lumMod val="50000"/>
                </a:schemeClr>
              </a:solidFill>
              <a:latin typeface="CalibriBold"/>
            </a:endParaRPr>
          </a:p>
          <a:p>
            <a:pPr fontAlgn="base"/>
            <a:r>
              <a:rPr lang="en-GB" sz="1600" dirty="0">
                <a:solidFill>
                  <a:schemeClr val="accent2">
                    <a:lumMod val="50000"/>
                  </a:schemeClr>
                </a:solidFill>
                <a:latin typeface="CalibriBold"/>
              </a:rPr>
              <a:t>Each week, there will be a </a:t>
            </a:r>
            <a:r>
              <a:rPr lang="en-GB" sz="1600" b="1" dirty="0">
                <a:solidFill>
                  <a:schemeClr val="accent2">
                    <a:lumMod val="50000"/>
                  </a:schemeClr>
                </a:solidFill>
                <a:latin typeface="CalibriBold"/>
              </a:rPr>
              <a:t>spelling test </a:t>
            </a:r>
            <a:r>
              <a:rPr lang="en-GB" sz="1600" dirty="0">
                <a:solidFill>
                  <a:schemeClr val="accent2">
                    <a:lumMod val="50000"/>
                  </a:schemeClr>
                </a:solidFill>
                <a:latin typeface="CalibriBold"/>
              </a:rPr>
              <a:t>on Friday.</a:t>
            </a:r>
          </a:p>
          <a:p>
            <a:pPr fontAlgn="base"/>
            <a:br>
              <a:rPr lang="en-GB" sz="1600" dirty="0">
                <a:solidFill>
                  <a:schemeClr val="accent2">
                    <a:lumMod val="50000"/>
                  </a:schemeClr>
                </a:solidFill>
                <a:latin typeface="CalibriBold"/>
              </a:rPr>
            </a:br>
            <a:endParaRPr lang="en-GB" sz="1600" b="1" i="1" dirty="0">
              <a:solidFill>
                <a:srgbClr val="444444"/>
              </a:solidFill>
              <a:latin typeface="Calibri" panose="020F0502020204030204" pitchFamily="34" charset="0"/>
            </a:endParaRPr>
          </a:p>
        </p:txBody>
      </p:sp>
      <p:pic>
        <p:nvPicPr>
          <p:cNvPr id="7" name="Picture 4">
            <a:extLst>
              <a:ext uri="{FF2B5EF4-FFF2-40B4-BE49-F238E27FC236}">
                <a16:creationId xmlns:a16="http://schemas.microsoft.com/office/drawing/2014/main" id="{713E5A89-B1B9-4CC8-B4C5-45B0494190D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5862" t="19272" r="26638" b="26782"/>
          <a:stretch/>
        </p:blipFill>
        <p:spPr bwMode="auto">
          <a:xfrm>
            <a:off x="1253405" y="2065838"/>
            <a:ext cx="7369628" cy="4605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14572144"/>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548</TotalTime>
  <Words>708</Words>
  <Application>Microsoft Office PowerPoint</Application>
  <PresentationFormat>Widescreen</PresentationFormat>
  <Paragraphs>66</Paragraphs>
  <Slides>13</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Calibri</vt:lpstr>
      <vt:lpstr>CalibriBold</vt:lpstr>
      <vt:lpstr>inherit</vt:lpstr>
      <vt:lpstr>Times New Roman</vt:lpstr>
      <vt:lpstr>Trebuchet MS</vt:lpstr>
      <vt:lpstr>Wingdings 3</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PNangia@MYSP.mayesparkprimaryschool.org.uk</dc:creator>
  <cp:lastModifiedBy>CIge@MYSP.mayesparkprimaryschool.org.uk</cp:lastModifiedBy>
  <cp:revision>53</cp:revision>
  <dcterms:created xsi:type="dcterms:W3CDTF">2021-08-31T15:25:17Z</dcterms:created>
  <dcterms:modified xsi:type="dcterms:W3CDTF">2024-09-19T08:29:03Z</dcterms:modified>
</cp:coreProperties>
</file>