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73" r:id="rId6"/>
    <p:sldId id="262" r:id="rId7"/>
    <p:sldId id="259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2E525D-17BD-D4E1-AC54-FCF499C9E022}" name="Annika Hagel" initials="AH" userId="Annika Hagel" providerId="None"/>
  <p188:author id="{A9654E9D-07FA-6605-22EF-245937E58126}" name="Kelvicia venn" initials="Kv" userId="e53e67bb146619f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6" autoAdjust="0"/>
    <p:restoredTop sz="94648"/>
  </p:normalViewPr>
  <p:slideViewPr>
    <p:cSldViewPr snapToGrid="0">
      <p:cViewPr varScale="1">
        <p:scale>
          <a:sx n="81" d="100"/>
          <a:sy n="81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47B0-DD52-453F-29ED-ECE2530D4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4A800-2BC4-9D7D-9A8B-BDB344590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45B6-14FF-65C7-1909-072EF253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B0D7-25D4-247B-4FDC-737E0EF1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34452-8DE1-D367-92AA-95FC1509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68B9-68B0-F026-E4BB-D1A0FA85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9E4CC-DDD6-D5C6-4487-0FE3E491A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28F2-6225-C71C-19CB-3284F7F8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7A0F-75D2-289B-034F-48F5FC84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17A4-CBDE-E125-7F53-AE775C3F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17AF8-08EF-5541-11FB-E510ECD6B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962F0-883B-1535-3B7C-02F9C570D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E0ACA-E832-B711-2297-8014CB8A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C31C6-1DC2-7362-1DE0-01001913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4E81-09D5-0F0E-00A8-F76D398A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5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72FB-C80F-2C8B-CE8E-1F107F8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4A4B-D898-D730-5294-9DF3C736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5496-FE32-A069-BA79-9263FA18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C0EB-5C85-519E-3CA0-EA687D72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E8787-A432-C61F-B2F7-36D40AEB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D377-C357-333E-600D-A743083D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5617C-AAD5-4FF4-DDB3-07235AF76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EB60-F824-0199-4EE2-5CCC7F87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22D8F-1554-4469-A5D3-B6CA15F1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FFA0-4631-D46C-9B68-0284E715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4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576B-6999-4DA7-CBC9-3804566C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4C4D-9FA2-3AD8-E623-4C31950C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2B8-55CB-06AF-BD7E-C1E2BEAA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E68D1-1837-05D8-D085-BD18827E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8A20-2B1F-1644-39FF-01C23360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5904-80FD-61D1-4396-06BB8E24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7F3F-5E4E-3E1F-6BB3-DE280854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22AFC-E323-B448-1490-BCCC1AD09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7C074-ECA6-CA99-EF4A-0A1F98AB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28E33-AE63-8373-A04A-FA1817CE5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DD1BA-7A00-48C5-9984-B774A25E9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23D43-5185-4148-72AF-8B3FA2DA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1D0A5-4A9E-DBCA-BE20-92DE3991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B1EBC-B482-0696-8C38-46022A1E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0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6CC2-8B1F-3586-7A13-23852157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9FEC5-303B-1CE6-5323-5288CB6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5C543-D0FE-91FF-E936-CDEA8B18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4C84B-736C-36BC-4613-C0426F05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EBC0E-3FEF-1E87-23FE-CAAB3D5C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0FACD-BA8A-B156-C5A9-CBF5C1C3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FDBE2-49DE-8674-DEEA-11C6FB77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2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88C4-D2AC-DC4E-173E-8414755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D74D-8130-3B08-D407-CD74ED3E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B7CD5-B382-6EC7-725D-B13846F76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237F6-2131-A33F-C23A-2298FADF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A3917-F66B-1C08-7B83-DFFDB227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D36EB-1CB0-B736-5BA7-E98F6E75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72FE-2555-5901-2F1F-B51062BC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ABE95-7E44-5D7C-A66B-16157DBD5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E0468-0291-B078-EEAA-C2100313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95E77-8C5E-AE24-5CF3-1B538BDF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A524C-92FA-ABFF-EAAE-39CA5A1E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6A0E6-A2B0-7A5E-4758-CA295500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349AD-D9E6-7C0B-00D6-06A207FA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CFC16-4D8D-DCC0-BB97-AD7CC5E4E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F9EF-B3F0-34D2-78EF-C69DF0B9E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3AB8-3230-42D4-9BAC-01B7E3D5F9A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FD6E6-ADCF-6254-3334-1F01E81D2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AB0E8-1944-2EA5-D2F8-2BA0ECE5D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5CCD-DFA9-9D57-BB24-794D6F03A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552" y="4122234"/>
            <a:ext cx="6846837" cy="1211764"/>
          </a:xfrm>
        </p:spPr>
        <p:txBody>
          <a:bodyPr>
            <a:noAutofit/>
          </a:bodyPr>
          <a:lstStyle/>
          <a:p>
            <a:pPr algn="l"/>
            <a:r>
              <a:rPr lang="en-GB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Into </a:t>
            </a:r>
            <a:br>
              <a:rPr lang="en-GB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br>
              <a:rPr lang="en-GB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40FF5-F126-A984-05A4-95A396F9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665076"/>
            <a:ext cx="5320461" cy="526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ACBBC-40CB-F628-192D-DBD255B2496A}"/>
              </a:ext>
            </a:extLst>
          </p:cNvPr>
          <p:cNvSpPr txBox="1"/>
          <p:nvPr/>
        </p:nvSpPr>
        <p:spPr>
          <a:xfrm>
            <a:off x="10275217" y="6499781"/>
            <a:ext cx="199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Illustrations by Juli </a:t>
            </a:r>
            <a:r>
              <a:rPr lang="en-GB" sz="1200" dirty="0" err="1"/>
              <a:t>Dosad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287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Starting the new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090"/>
            <a:ext cx="66278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dirty="0"/>
              <a:t>Sending your kids to secondary school means some changes are happening and new challenges are on the horizon.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Your kids are becoming more independent – like taking the bus on their own, for example. That’s exciting, and we should encourage it.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At the same time, we have to make sure they have the skills to stay safe, to speak up if necessary, and to show kindness and respect to others.</a:t>
            </a:r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63DC2-5C98-2B81-14B7-049313E0C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50" y="1060942"/>
            <a:ext cx="3976894" cy="42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Discuss with the person next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46"/>
            <a:ext cx="652413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/>
              <a:t>How do you feel about your child going to secondary school?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Do you have any worries about secondary school? If yes, what are they?</a:t>
            </a:r>
          </a:p>
        </p:txBody>
      </p:sp>
      <p:pic>
        <p:nvPicPr>
          <p:cNvPr id="4" name="noun-question-1958391.png" descr="noun-question-1958391.png">
            <a:extLst>
              <a:ext uri="{FF2B5EF4-FFF2-40B4-BE49-F238E27FC236}">
                <a16:creationId xmlns:a16="http://schemas.microsoft.com/office/drawing/2014/main" id="{26AD6E2D-AEF4-8554-C2FA-6839903A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76" r="1276" b="14233"/>
          <a:stretch>
            <a:fillRect/>
          </a:stretch>
        </p:blipFill>
        <p:spPr>
          <a:xfrm>
            <a:off x="7292623" y="1992346"/>
            <a:ext cx="3915847" cy="34464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337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0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A new council resource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E79C5-5314-29CA-5101-14D6AABE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95" y="1532040"/>
            <a:ext cx="5506039" cy="4351338"/>
          </a:xfrm>
        </p:spPr>
        <p:txBody>
          <a:bodyPr/>
          <a:lstStyle/>
          <a:p>
            <a:r>
              <a:rPr lang="en-GB" dirty="0"/>
              <a:t>All Year 6 parents will receive this resource</a:t>
            </a:r>
          </a:p>
          <a:p>
            <a:r>
              <a:rPr lang="en-GB" dirty="0"/>
              <a:t>It’s been designed with students, school staff and parents</a:t>
            </a:r>
          </a:p>
          <a:p>
            <a:r>
              <a:rPr lang="en-GB" dirty="0"/>
              <a:t>Use it to talk through tricky scenarios with your child over the summer</a:t>
            </a:r>
          </a:p>
          <a:p>
            <a:r>
              <a:rPr lang="en-GB" dirty="0"/>
              <a:t>Good preparation will make all the difference for a smooth transition!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661AC-7A7A-A85E-0A32-F92756093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77" y="1131217"/>
            <a:ext cx="5008066" cy="53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Tips for parents to ensure a safe transition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E79C5-5314-29CA-5101-14D6AABE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15"/>
            <a:ext cx="10515600" cy="465924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Use the “Step Into Secondary” resource </a:t>
            </a:r>
            <a:r>
              <a:rPr lang="en-GB" dirty="0"/>
              <a:t>with your child at home over the holidays. Choose a calm time and environment to make it easier to open up and engage. </a:t>
            </a:r>
          </a:p>
          <a:p>
            <a:r>
              <a:rPr lang="en-GB" b="1" dirty="0"/>
              <a:t>Practise speaking out</a:t>
            </a:r>
            <a:r>
              <a:rPr lang="en-GB" dirty="0"/>
              <a:t>, and role-play getting help. </a:t>
            </a:r>
          </a:p>
          <a:p>
            <a:r>
              <a:rPr lang="en-GB" dirty="0"/>
              <a:t>Set a </a:t>
            </a:r>
            <a:r>
              <a:rPr lang="en-GB" b="1" dirty="0"/>
              <a:t>positive example </a:t>
            </a:r>
            <a:r>
              <a:rPr lang="en-GB" dirty="0"/>
              <a:t>through your own behaviour and safety practices. </a:t>
            </a:r>
          </a:p>
          <a:p>
            <a:r>
              <a:rPr lang="en-GB" dirty="0"/>
              <a:t>Children can worry that they'll get in trouble if they tell you about an uncomfortable situation. </a:t>
            </a:r>
            <a:r>
              <a:rPr lang="en-GB" b="1" dirty="0"/>
              <a:t>Reassure them that you’ll always support them.</a:t>
            </a:r>
          </a:p>
          <a:p>
            <a:r>
              <a:rPr lang="en-GB" b="1" dirty="0"/>
              <a:t>Practice the route to school. </a:t>
            </a:r>
            <a:r>
              <a:rPr lang="en-GB" dirty="0"/>
              <a:t>Maybe there are other children in the neighbourhood to form a walking group?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44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Messages to reinforce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0008"/>
            <a:ext cx="10379697" cy="49207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/>
              <a:t>Always </a:t>
            </a:r>
            <a:r>
              <a:rPr lang="en-GB" sz="3000" b="1" dirty="0"/>
              <a:t>pay attention </a:t>
            </a:r>
            <a:r>
              <a:rPr lang="en-GB" sz="3000" dirty="0"/>
              <a:t>to what’s going on around you. </a:t>
            </a:r>
            <a:r>
              <a:rPr lang="en-GB" sz="3000" b="1" dirty="0"/>
              <a:t>Trust</a:t>
            </a:r>
            <a:r>
              <a:rPr lang="en-GB" sz="3000" dirty="0"/>
              <a:t> the little voice inside your head - if something feels wrong, it's likely because it is.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/>
              <a:t>Be confident </a:t>
            </a:r>
            <a:r>
              <a:rPr lang="en-GB" sz="3000" dirty="0"/>
              <a:t>and stay true to your own beliefs and boundaries. That can mean saying ‘no’ or leaving a situation if you feel uncomfortable.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Everyone deserves to be treated with </a:t>
            </a:r>
            <a:r>
              <a:rPr lang="en-GB" sz="3000" b="1" dirty="0"/>
              <a:t>respect and kindness</a:t>
            </a:r>
            <a:r>
              <a:rPr lang="en-GB" sz="3000" dirty="0"/>
              <a:t>, online and in real life. Respecting others includes accepting a 'no'.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If you see someone else in a tricky situation and it’s safe, </a:t>
            </a:r>
            <a:r>
              <a:rPr lang="en-GB" sz="3000" b="1" dirty="0"/>
              <a:t>stand up for them or get help</a:t>
            </a:r>
            <a:r>
              <a:rPr lang="en-GB" sz="30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If something is bothering you, there are always </a:t>
            </a:r>
            <a:r>
              <a:rPr lang="en-GB" sz="3000" b="1" dirty="0"/>
              <a:t>people you can talk to</a:t>
            </a:r>
            <a:r>
              <a:rPr lang="en-GB" sz="3000" dirty="0"/>
              <a:t>, whether at school or at home. 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292928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21539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Getting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56" y="1437261"/>
            <a:ext cx="4400744" cy="4568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There are trusted adults at your primary and at your secondary school who children can always talk to.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dirty="0"/>
              <a:t>Make sure your child has the phone numbers of some trusted adults in their bag, as well as their home address and phone number.</a:t>
            </a:r>
            <a:endParaRPr lang="en-GB" sz="2000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CBD6B7-B240-6AC0-C464-1CC742263DF0}"/>
              </a:ext>
            </a:extLst>
          </p:cNvPr>
          <p:cNvSpPr txBox="1">
            <a:spLocks/>
          </p:cNvSpPr>
          <p:nvPr/>
        </p:nvSpPr>
        <p:spPr>
          <a:xfrm>
            <a:off x="838200" y="1297504"/>
            <a:ext cx="5430625" cy="4951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/>
              <a:t>In an emergency, always call 999.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None/>
            </a:pPr>
            <a:r>
              <a:rPr lang="en-GB" sz="3000" b="1" dirty="0" err="1"/>
              <a:t>YoungMinds</a:t>
            </a:r>
            <a:endParaRPr lang="en-GB" sz="3000" b="1" dirty="0"/>
          </a:p>
          <a:p>
            <a:pPr marL="0" indent="0">
              <a:buNone/>
            </a:pPr>
            <a:r>
              <a:rPr lang="en-GB" sz="3000" dirty="0"/>
              <a:t>Mental health support for young people and information for parents. </a:t>
            </a:r>
          </a:p>
          <a:p>
            <a:pPr marL="0" indent="0">
              <a:buNone/>
            </a:pPr>
            <a:r>
              <a:rPr lang="en-GB" sz="3000" dirty="0"/>
              <a:t>www.youngminds.org.uk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b="1" dirty="0" err="1"/>
              <a:t>Childnet</a:t>
            </a:r>
            <a:endParaRPr lang="en-GB" sz="3000" b="1" dirty="0"/>
          </a:p>
          <a:p>
            <a:pPr marL="0" indent="0">
              <a:buNone/>
            </a:pPr>
            <a:r>
              <a:rPr lang="en-GB" sz="3000" dirty="0"/>
              <a:t>Advice for young people and parents on staying safe online.</a:t>
            </a:r>
          </a:p>
          <a:p>
            <a:pPr marL="0" indent="0">
              <a:buNone/>
            </a:pPr>
            <a:r>
              <a:rPr lang="en-GB" sz="3000" dirty="0"/>
              <a:t>www.childnet.com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/>
              <a:t>Childline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A free 24-hour phone number and chat for children to get help for all kinds of personal issues.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0800 1111 www.childline.org.uk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CEC7F-500A-522C-19F5-FA0507A6A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41" y="4097918"/>
            <a:ext cx="2163156" cy="22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CC0E-6A3B-5B3C-774C-8C4DADAF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85F9D-4C57-CA57-83EE-D8F842408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36B12-8CF8-AFD4-9CDA-C509EC0C1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7" y="768350"/>
            <a:ext cx="4973578" cy="50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0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532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Step Into  Secondary </vt:lpstr>
      <vt:lpstr>Starting the new chapter</vt:lpstr>
      <vt:lpstr>Discuss with the person next to you</vt:lpstr>
      <vt:lpstr>A new council resource</vt:lpstr>
      <vt:lpstr>Tips for parents to ensure a safe transition</vt:lpstr>
      <vt:lpstr>Messages to reinforce at home</vt:lpstr>
      <vt:lpstr>Getting support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Into  Secondary</dc:title>
  <dc:creator>Annika Hagel</dc:creator>
  <cp:lastModifiedBy>Annika Hagel</cp:lastModifiedBy>
  <cp:revision>11</cp:revision>
  <dcterms:created xsi:type="dcterms:W3CDTF">2024-04-25T13:28:53Z</dcterms:created>
  <dcterms:modified xsi:type="dcterms:W3CDTF">2024-05-15T15:09:04Z</dcterms:modified>
</cp:coreProperties>
</file>