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0" r:id="rId4"/>
    <p:sldId id="265" r:id="rId5"/>
    <p:sldId id="267" r:id="rId6"/>
    <p:sldId id="261" r:id="rId7"/>
    <p:sldId id="257" r:id="rId8"/>
    <p:sldId id="263" r:id="rId9"/>
    <p:sldId id="268" r:id="rId10"/>
    <p:sldId id="269" r:id="rId11"/>
    <p:sldId id="259" r:id="rId12"/>
    <p:sldId id="266"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114" d="100"/>
          <a:sy n="114" d="100"/>
        </p:scale>
        <p:origin x="24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46A28C-9796-444A-8C1F-A4C1F8A76401}" type="doc">
      <dgm:prSet loTypeId="urn:microsoft.com/office/officeart/2018/2/layout/IconVerticalSolidList" loCatId="icon" qsTypeId="urn:microsoft.com/office/officeart/2005/8/quickstyle/simple2" qsCatId="simple" csTypeId="urn:microsoft.com/office/officeart/2018/5/colors/Iconchunking_neutralbg_colorful1" csCatId="colorful" phldr="1"/>
      <dgm:spPr/>
      <dgm:t>
        <a:bodyPr/>
        <a:lstStyle/>
        <a:p>
          <a:endParaRPr lang="en-US"/>
        </a:p>
      </dgm:t>
    </dgm:pt>
    <dgm:pt modelId="{01024A98-1857-4D93-AB46-31AF41022CDE}">
      <dgm:prSet/>
      <dgm:spPr/>
      <dgm:t>
        <a:bodyPr/>
        <a:lstStyle/>
        <a:p>
          <a:pPr>
            <a:lnSpc>
              <a:spcPct val="100000"/>
            </a:lnSpc>
          </a:pPr>
          <a:r>
            <a:rPr lang="en-GB"/>
            <a:t>Homework is set weekly. </a:t>
          </a:r>
          <a:endParaRPr lang="en-US"/>
        </a:p>
      </dgm:t>
    </dgm:pt>
    <dgm:pt modelId="{5F33F0A7-3F22-4F3C-9661-98EA6DF4C738}" type="parTrans" cxnId="{3F89A22D-32A8-477A-8F0C-305D80449ADA}">
      <dgm:prSet/>
      <dgm:spPr/>
      <dgm:t>
        <a:bodyPr/>
        <a:lstStyle/>
        <a:p>
          <a:endParaRPr lang="en-US"/>
        </a:p>
      </dgm:t>
    </dgm:pt>
    <dgm:pt modelId="{C77ED359-BFE7-454F-9BD5-56E92E28AF1A}" type="sibTrans" cxnId="{3F89A22D-32A8-477A-8F0C-305D80449ADA}">
      <dgm:prSet/>
      <dgm:spPr/>
      <dgm:t>
        <a:bodyPr/>
        <a:lstStyle/>
        <a:p>
          <a:endParaRPr lang="en-US"/>
        </a:p>
      </dgm:t>
    </dgm:pt>
    <dgm:pt modelId="{069AB229-5005-4B03-B00F-04AB8EF98CF9}">
      <dgm:prSet/>
      <dgm:spPr/>
      <dgm:t>
        <a:bodyPr/>
        <a:lstStyle/>
        <a:p>
          <a:pPr>
            <a:lnSpc>
              <a:spcPct val="100000"/>
            </a:lnSpc>
          </a:pPr>
          <a:r>
            <a:rPr lang="en-GB" dirty="0"/>
            <a:t>Children will receive Maths and English homework, including spellings. Homework will be related to what has been taught in school that week.</a:t>
          </a:r>
          <a:endParaRPr lang="en-US" dirty="0"/>
        </a:p>
      </dgm:t>
    </dgm:pt>
    <dgm:pt modelId="{115F6310-57CB-4600-AD4E-F86BE56F848A}" type="parTrans" cxnId="{3333497A-11AE-4904-A27B-5AF9B6F9E476}">
      <dgm:prSet/>
      <dgm:spPr/>
      <dgm:t>
        <a:bodyPr/>
        <a:lstStyle/>
        <a:p>
          <a:endParaRPr lang="en-US"/>
        </a:p>
      </dgm:t>
    </dgm:pt>
    <dgm:pt modelId="{F64D9402-684D-4158-80A0-2F416BC458B2}" type="sibTrans" cxnId="{3333497A-11AE-4904-A27B-5AF9B6F9E476}">
      <dgm:prSet/>
      <dgm:spPr/>
      <dgm:t>
        <a:bodyPr/>
        <a:lstStyle/>
        <a:p>
          <a:endParaRPr lang="en-US"/>
        </a:p>
      </dgm:t>
    </dgm:pt>
    <dgm:pt modelId="{532D7BD5-4574-463B-ADAD-FB5E379635A0}">
      <dgm:prSet/>
      <dgm:spPr/>
      <dgm:t>
        <a:bodyPr/>
        <a:lstStyle/>
        <a:p>
          <a:pPr>
            <a:lnSpc>
              <a:spcPct val="100000"/>
            </a:lnSpc>
          </a:pPr>
          <a:r>
            <a:rPr lang="en-GB" dirty="0"/>
            <a:t>Homework is set on Google Classroom on Friday.</a:t>
          </a:r>
          <a:endParaRPr lang="en-US" dirty="0"/>
        </a:p>
      </dgm:t>
    </dgm:pt>
    <dgm:pt modelId="{03216C3A-2D4C-4D1C-83B7-C70AA7329469}" type="parTrans" cxnId="{480EDFDC-BC71-4939-B98D-ED99B334A417}">
      <dgm:prSet/>
      <dgm:spPr/>
      <dgm:t>
        <a:bodyPr/>
        <a:lstStyle/>
        <a:p>
          <a:endParaRPr lang="en-US"/>
        </a:p>
      </dgm:t>
    </dgm:pt>
    <dgm:pt modelId="{69A4ACD7-1E71-434F-931D-06C6342A7715}" type="sibTrans" cxnId="{480EDFDC-BC71-4939-B98D-ED99B334A417}">
      <dgm:prSet/>
      <dgm:spPr/>
      <dgm:t>
        <a:bodyPr/>
        <a:lstStyle/>
        <a:p>
          <a:endParaRPr lang="en-US"/>
        </a:p>
      </dgm:t>
    </dgm:pt>
    <dgm:pt modelId="{4A81E079-6E7C-42CB-90F8-419CEF06C8C6}">
      <dgm:prSet/>
      <dgm:spPr/>
      <dgm:t>
        <a:bodyPr/>
        <a:lstStyle/>
        <a:p>
          <a:pPr>
            <a:lnSpc>
              <a:spcPct val="100000"/>
            </a:lnSpc>
          </a:pPr>
          <a:r>
            <a:rPr lang="en-GB" dirty="0"/>
            <a:t>Homework should be returned by the following Wednesday. </a:t>
          </a:r>
          <a:endParaRPr lang="en-US" dirty="0"/>
        </a:p>
      </dgm:t>
    </dgm:pt>
    <dgm:pt modelId="{670015DA-F7D1-4554-9C0C-40179DB92D71}" type="parTrans" cxnId="{360A25A6-2941-4F96-A8FE-F7E3DE1E4927}">
      <dgm:prSet/>
      <dgm:spPr/>
      <dgm:t>
        <a:bodyPr/>
        <a:lstStyle/>
        <a:p>
          <a:endParaRPr lang="en-US"/>
        </a:p>
      </dgm:t>
    </dgm:pt>
    <dgm:pt modelId="{E7356CBC-67F5-424C-A832-2F85662E4242}" type="sibTrans" cxnId="{360A25A6-2941-4F96-A8FE-F7E3DE1E4927}">
      <dgm:prSet/>
      <dgm:spPr/>
      <dgm:t>
        <a:bodyPr/>
        <a:lstStyle/>
        <a:p>
          <a:endParaRPr lang="en-US"/>
        </a:p>
      </dgm:t>
    </dgm:pt>
    <dgm:pt modelId="{05DA7CBA-1CF2-4608-9DEB-DF0C8BABDBED}">
      <dgm:prSet/>
      <dgm:spPr/>
      <dgm:t>
        <a:bodyPr/>
        <a:lstStyle/>
        <a:p>
          <a:pPr>
            <a:lnSpc>
              <a:spcPct val="100000"/>
            </a:lnSpc>
          </a:pPr>
          <a:r>
            <a:rPr lang="en-GB" dirty="0"/>
            <a:t>Spelling tests will be on Fridays. </a:t>
          </a:r>
          <a:endParaRPr lang="en-US" dirty="0"/>
        </a:p>
      </dgm:t>
    </dgm:pt>
    <dgm:pt modelId="{0B7918FC-EC06-4D9E-B2BB-D11678A130DF}" type="parTrans" cxnId="{85730B69-ACFA-4E12-8815-EDB4D71E7853}">
      <dgm:prSet/>
      <dgm:spPr/>
      <dgm:t>
        <a:bodyPr/>
        <a:lstStyle/>
        <a:p>
          <a:endParaRPr lang="en-US"/>
        </a:p>
      </dgm:t>
    </dgm:pt>
    <dgm:pt modelId="{000A33B0-DF1D-4E04-832A-7CB6A53767B6}" type="sibTrans" cxnId="{85730B69-ACFA-4E12-8815-EDB4D71E7853}">
      <dgm:prSet/>
      <dgm:spPr/>
      <dgm:t>
        <a:bodyPr/>
        <a:lstStyle/>
        <a:p>
          <a:endParaRPr lang="en-US"/>
        </a:p>
      </dgm:t>
    </dgm:pt>
    <dgm:pt modelId="{903B55F8-7358-4D45-9C64-E1F948BEEDE5}">
      <dgm:prSet/>
      <dgm:spPr/>
      <dgm:t>
        <a:bodyPr/>
        <a:lstStyle/>
        <a:p>
          <a:pPr>
            <a:lnSpc>
              <a:spcPct val="100000"/>
            </a:lnSpc>
          </a:pPr>
          <a:r>
            <a:rPr lang="en-GB" dirty="0"/>
            <a:t>Please contact your class teacher via the school office if you are experiencing difficulties accessing homework. </a:t>
          </a:r>
          <a:endParaRPr lang="en-US" dirty="0"/>
        </a:p>
      </dgm:t>
    </dgm:pt>
    <dgm:pt modelId="{BDA0B6A5-15CA-433A-A385-70E4B7600974}" type="parTrans" cxnId="{944538CB-CB18-41D1-BABE-7A28C8B2FEBA}">
      <dgm:prSet/>
      <dgm:spPr/>
      <dgm:t>
        <a:bodyPr/>
        <a:lstStyle/>
        <a:p>
          <a:endParaRPr lang="en-US"/>
        </a:p>
      </dgm:t>
    </dgm:pt>
    <dgm:pt modelId="{E8C0FBA4-880F-4B88-B0B7-D94F20A76BCD}" type="sibTrans" cxnId="{944538CB-CB18-41D1-BABE-7A28C8B2FEBA}">
      <dgm:prSet/>
      <dgm:spPr/>
      <dgm:t>
        <a:bodyPr/>
        <a:lstStyle/>
        <a:p>
          <a:endParaRPr lang="en-US"/>
        </a:p>
      </dgm:t>
    </dgm:pt>
    <dgm:pt modelId="{EA247A60-4B6C-4A76-9913-A7A78C6C41B4}" type="pres">
      <dgm:prSet presAssocID="{D046A28C-9796-444A-8C1F-A4C1F8A76401}" presName="root" presStyleCnt="0">
        <dgm:presLayoutVars>
          <dgm:dir/>
          <dgm:resizeHandles val="exact"/>
        </dgm:presLayoutVars>
      </dgm:prSet>
      <dgm:spPr/>
    </dgm:pt>
    <dgm:pt modelId="{96784DC4-D330-4D43-B8E6-53C3F5CC61C9}" type="pres">
      <dgm:prSet presAssocID="{01024A98-1857-4D93-AB46-31AF41022CDE}" presName="compNode" presStyleCnt="0"/>
      <dgm:spPr/>
    </dgm:pt>
    <dgm:pt modelId="{CCEB7A8E-4B1C-4DDB-8B15-0BE39A1F9879}" type="pres">
      <dgm:prSet presAssocID="{01024A98-1857-4D93-AB46-31AF41022CDE}" presName="bgRect" presStyleLbl="bgShp" presStyleIdx="0" presStyleCnt="6"/>
      <dgm:spPr/>
    </dgm:pt>
    <dgm:pt modelId="{EDBEB67E-24A4-4B73-A3DA-8531BF22ADA5}" type="pres">
      <dgm:prSet presAssocID="{01024A98-1857-4D93-AB46-31AF41022CD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Enrollment"/>
        </a:ext>
      </dgm:extLst>
    </dgm:pt>
    <dgm:pt modelId="{B48B28DA-0FD9-4366-B2ED-43590ED58411}" type="pres">
      <dgm:prSet presAssocID="{01024A98-1857-4D93-AB46-31AF41022CDE}" presName="spaceRect" presStyleCnt="0"/>
      <dgm:spPr/>
    </dgm:pt>
    <dgm:pt modelId="{D0956955-F6B0-42EA-A58A-E67EB449F11E}" type="pres">
      <dgm:prSet presAssocID="{01024A98-1857-4D93-AB46-31AF41022CDE}" presName="parTx" presStyleLbl="revTx" presStyleIdx="0" presStyleCnt="6">
        <dgm:presLayoutVars>
          <dgm:chMax val="0"/>
          <dgm:chPref val="0"/>
        </dgm:presLayoutVars>
      </dgm:prSet>
      <dgm:spPr/>
    </dgm:pt>
    <dgm:pt modelId="{09A02B59-9DF0-43CA-984B-72311606C5B8}" type="pres">
      <dgm:prSet presAssocID="{C77ED359-BFE7-454F-9BD5-56E92E28AF1A}" presName="sibTrans" presStyleCnt="0"/>
      <dgm:spPr/>
    </dgm:pt>
    <dgm:pt modelId="{B34928E5-C009-43EC-8554-5557F46358C9}" type="pres">
      <dgm:prSet presAssocID="{069AB229-5005-4B03-B00F-04AB8EF98CF9}" presName="compNode" presStyleCnt="0"/>
      <dgm:spPr/>
    </dgm:pt>
    <dgm:pt modelId="{AEB26047-2926-44EA-A4EB-B67108D2F0DE}" type="pres">
      <dgm:prSet presAssocID="{069AB229-5005-4B03-B00F-04AB8EF98CF9}" presName="bgRect" presStyleLbl="bgShp" presStyleIdx="1" presStyleCnt="6"/>
      <dgm:spPr/>
    </dgm:pt>
    <dgm:pt modelId="{96816910-C9A0-4290-B8D0-F39C3BA87230}" type="pres">
      <dgm:prSet presAssocID="{069AB229-5005-4B03-B00F-04AB8EF98CF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A68C2AFF-E8EB-4F17-9CDC-3694F59A6588}" type="pres">
      <dgm:prSet presAssocID="{069AB229-5005-4B03-B00F-04AB8EF98CF9}" presName="spaceRect" presStyleCnt="0"/>
      <dgm:spPr/>
    </dgm:pt>
    <dgm:pt modelId="{B7C6EB9C-982E-49E4-9835-29622AE5C2BF}" type="pres">
      <dgm:prSet presAssocID="{069AB229-5005-4B03-B00F-04AB8EF98CF9}" presName="parTx" presStyleLbl="revTx" presStyleIdx="1" presStyleCnt="6">
        <dgm:presLayoutVars>
          <dgm:chMax val="0"/>
          <dgm:chPref val="0"/>
        </dgm:presLayoutVars>
      </dgm:prSet>
      <dgm:spPr/>
    </dgm:pt>
    <dgm:pt modelId="{1B6A46E8-3D57-4A16-8134-06BE90DBD03C}" type="pres">
      <dgm:prSet presAssocID="{F64D9402-684D-4158-80A0-2F416BC458B2}" presName="sibTrans" presStyleCnt="0"/>
      <dgm:spPr/>
    </dgm:pt>
    <dgm:pt modelId="{235A9549-DA23-4CEC-8C07-BBFA3671CC2D}" type="pres">
      <dgm:prSet presAssocID="{532D7BD5-4574-463B-ADAD-FB5E379635A0}" presName="compNode" presStyleCnt="0"/>
      <dgm:spPr/>
    </dgm:pt>
    <dgm:pt modelId="{34084BFF-C57B-4C2A-85F8-C15A91671F42}" type="pres">
      <dgm:prSet presAssocID="{532D7BD5-4574-463B-ADAD-FB5E379635A0}" presName="bgRect" presStyleLbl="bgShp" presStyleIdx="2" presStyleCnt="6"/>
      <dgm:spPr/>
    </dgm:pt>
    <dgm:pt modelId="{AC88099B-1465-4020-8C5D-26A55EC5892A}" type="pres">
      <dgm:prSet presAssocID="{532D7BD5-4574-463B-ADAD-FB5E379635A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osed Caption"/>
        </a:ext>
      </dgm:extLst>
    </dgm:pt>
    <dgm:pt modelId="{A7FC10DD-D4DD-426E-A010-E1A01CC14273}" type="pres">
      <dgm:prSet presAssocID="{532D7BD5-4574-463B-ADAD-FB5E379635A0}" presName="spaceRect" presStyleCnt="0"/>
      <dgm:spPr/>
    </dgm:pt>
    <dgm:pt modelId="{3EE969CB-BF0D-472D-BFE6-9BAF490F2ED5}" type="pres">
      <dgm:prSet presAssocID="{532D7BD5-4574-463B-ADAD-FB5E379635A0}" presName="parTx" presStyleLbl="revTx" presStyleIdx="2" presStyleCnt="6">
        <dgm:presLayoutVars>
          <dgm:chMax val="0"/>
          <dgm:chPref val="0"/>
        </dgm:presLayoutVars>
      </dgm:prSet>
      <dgm:spPr/>
    </dgm:pt>
    <dgm:pt modelId="{3444C496-51C4-4C0C-AE63-D42F96BC3BB0}" type="pres">
      <dgm:prSet presAssocID="{69A4ACD7-1E71-434F-931D-06C6342A7715}" presName="sibTrans" presStyleCnt="0"/>
      <dgm:spPr/>
    </dgm:pt>
    <dgm:pt modelId="{A5A95AD3-6052-4F7E-8235-0CA16FD602CD}" type="pres">
      <dgm:prSet presAssocID="{4A81E079-6E7C-42CB-90F8-419CEF06C8C6}" presName="compNode" presStyleCnt="0"/>
      <dgm:spPr/>
    </dgm:pt>
    <dgm:pt modelId="{15E36727-2973-478C-A2D7-1138837E9516}" type="pres">
      <dgm:prSet presAssocID="{4A81E079-6E7C-42CB-90F8-419CEF06C8C6}" presName="bgRect" presStyleLbl="bgShp" presStyleIdx="3" presStyleCnt="6"/>
      <dgm:spPr/>
    </dgm:pt>
    <dgm:pt modelId="{7D18E4CF-EA63-468B-9C19-DEC17808260E}" type="pres">
      <dgm:prSet presAssocID="{4A81E079-6E7C-42CB-90F8-419CEF06C8C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log"/>
        </a:ext>
      </dgm:extLst>
    </dgm:pt>
    <dgm:pt modelId="{94164316-1B78-430A-93B1-831FAC733E9B}" type="pres">
      <dgm:prSet presAssocID="{4A81E079-6E7C-42CB-90F8-419CEF06C8C6}" presName="spaceRect" presStyleCnt="0"/>
      <dgm:spPr/>
    </dgm:pt>
    <dgm:pt modelId="{20EF2A5F-D158-465F-B72C-78A2C07EDE4F}" type="pres">
      <dgm:prSet presAssocID="{4A81E079-6E7C-42CB-90F8-419CEF06C8C6}" presName="parTx" presStyleLbl="revTx" presStyleIdx="3" presStyleCnt="6">
        <dgm:presLayoutVars>
          <dgm:chMax val="0"/>
          <dgm:chPref val="0"/>
        </dgm:presLayoutVars>
      </dgm:prSet>
      <dgm:spPr/>
    </dgm:pt>
    <dgm:pt modelId="{8EFE328F-BE45-4285-A665-A86B0DBDF1A2}" type="pres">
      <dgm:prSet presAssocID="{E7356CBC-67F5-424C-A832-2F85662E4242}" presName="sibTrans" presStyleCnt="0"/>
      <dgm:spPr/>
    </dgm:pt>
    <dgm:pt modelId="{DF34C22C-A986-4DFB-A800-1AADCF4FE213}" type="pres">
      <dgm:prSet presAssocID="{05DA7CBA-1CF2-4608-9DEB-DF0C8BABDBED}" presName="compNode" presStyleCnt="0"/>
      <dgm:spPr/>
    </dgm:pt>
    <dgm:pt modelId="{1D9C2C86-867B-46D7-ABB5-249175545DFE}" type="pres">
      <dgm:prSet presAssocID="{05DA7CBA-1CF2-4608-9DEB-DF0C8BABDBED}" presName="bgRect" presStyleLbl="bgShp" presStyleIdx="4" presStyleCnt="6"/>
      <dgm:spPr/>
    </dgm:pt>
    <dgm:pt modelId="{67450427-74F5-431C-88AE-8A8498723C79}" type="pres">
      <dgm:prSet presAssocID="{05DA7CBA-1CF2-4608-9DEB-DF0C8BABDBED}"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ecklist with solid fill"/>
        </a:ext>
      </dgm:extLst>
    </dgm:pt>
    <dgm:pt modelId="{9F88FFDE-BB33-4CE7-AD3A-A69C2F055E49}" type="pres">
      <dgm:prSet presAssocID="{05DA7CBA-1CF2-4608-9DEB-DF0C8BABDBED}" presName="spaceRect" presStyleCnt="0"/>
      <dgm:spPr/>
    </dgm:pt>
    <dgm:pt modelId="{962CB966-D5C6-4173-A325-4FE4BC6CD99C}" type="pres">
      <dgm:prSet presAssocID="{05DA7CBA-1CF2-4608-9DEB-DF0C8BABDBED}" presName="parTx" presStyleLbl="revTx" presStyleIdx="4" presStyleCnt="6">
        <dgm:presLayoutVars>
          <dgm:chMax val="0"/>
          <dgm:chPref val="0"/>
        </dgm:presLayoutVars>
      </dgm:prSet>
      <dgm:spPr/>
    </dgm:pt>
    <dgm:pt modelId="{4B8DDB4E-9F5E-4BBA-867B-3FED7C251BB0}" type="pres">
      <dgm:prSet presAssocID="{000A33B0-DF1D-4E04-832A-7CB6A53767B6}" presName="sibTrans" presStyleCnt="0"/>
      <dgm:spPr/>
    </dgm:pt>
    <dgm:pt modelId="{1740E53B-4FA2-48DC-9598-24E59539465D}" type="pres">
      <dgm:prSet presAssocID="{903B55F8-7358-4D45-9C64-E1F948BEEDE5}" presName="compNode" presStyleCnt="0"/>
      <dgm:spPr/>
    </dgm:pt>
    <dgm:pt modelId="{0CDF3128-0B22-4A6D-95B0-5B9F724A03FC}" type="pres">
      <dgm:prSet presAssocID="{903B55F8-7358-4D45-9C64-E1F948BEEDE5}" presName="bgRect" presStyleLbl="bgShp" presStyleIdx="5" presStyleCnt="6"/>
      <dgm:spPr/>
    </dgm:pt>
    <dgm:pt modelId="{987BA393-AC40-4408-AFFF-046DEEEA0EC8}" type="pres">
      <dgm:prSet presAssocID="{903B55F8-7358-4D45-9C64-E1F948BEEDE5}"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 with solid fill"/>
        </a:ext>
      </dgm:extLst>
    </dgm:pt>
    <dgm:pt modelId="{BC1EE38C-F314-422C-ABB0-1397920D253D}" type="pres">
      <dgm:prSet presAssocID="{903B55F8-7358-4D45-9C64-E1F948BEEDE5}" presName="spaceRect" presStyleCnt="0"/>
      <dgm:spPr/>
    </dgm:pt>
    <dgm:pt modelId="{20E060DF-D400-41D6-AE66-E8673D1FFE1E}" type="pres">
      <dgm:prSet presAssocID="{903B55F8-7358-4D45-9C64-E1F948BEEDE5}" presName="parTx" presStyleLbl="revTx" presStyleIdx="5" presStyleCnt="6">
        <dgm:presLayoutVars>
          <dgm:chMax val="0"/>
          <dgm:chPref val="0"/>
        </dgm:presLayoutVars>
      </dgm:prSet>
      <dgm:spPr/>
    </dgm:pt>
  </dgm:ptLst>
  <dgm:cxnLst>
    <dgm:cxn modelId="{99D77D0E-3D77-4688-A199-76BDB5D2B8BF}" type="presOf" srcId="{069AB229-5005-4B03-B00F-04AB8EF98CF9}" destId="{B7C6EB9C-982E-49E4-9835-29622AE5C2BF}" srcOrd="0" destOrd="0" presId="urn:microsoft.com/office/officeart/2018/2/layout/IconVerticalSolidList"/>
    <dgm:cxn modelId="{44C5312C-9F54-4E25-82B0-555A27B9CD7F}" type="presOf" srcId="{01024A98-1857-4D93-AB46-31AF41022CDE}" destId="{D0956955-F6B0-42EA-A58A-E67EB449F11E}" srcOrd="0" destOrd="0" presId="urn:microsoft.com/office/officeart/2018/2/layout/IconVerticalSolidList"/>
    <dgm:cxn modelId="{3F89A22D-32A8-477A-8F0C-305D80449ADA}" srcId="{D046A28C-9796-444A-8C1F-A4C1F8A76401}" destId="{01024A98-1857-4D93-AB46-31AF41022CDE}" srcOrd="0" destOrd="0" parTransId="{5F33F0A7-3F22-4F3C-9661-98EA6DF4C738}" sibTransId="{C77ED359-BFE7-454F-9BD5-56E92E28AF1A}"/>
    <dgm:cxn modelId="{85730B69-ACFA-4E12-8815-EDB4D71E7853}" srcId="{D046A28C-9796-444A-8C1F-A4C1F8A76401}" destId="{05DA7CBA-1CF2-4608-9DEB-DF0C8BABDBED}" srcOrd="4" destOrd="0" parTransId="{0B7918FC-EC06-4D9E-B2BB-D11678A130DF}" sibTransId="{000A33B0-DF1D-4E04-832A-7CB6A53767B6}"/>
    <dgm:cxn modelId="{3D6AF452-E119-4652-BF35-8AA43E1CF97A}" type="presOf" srcId="{4A81E079-6E7C-42CB-90F8-419CEF06C8C6}" destId="{20EF2A5F-D158-465F-B72C-78A2C07EDE4F}" srcOrd="0" destOrd="0" presId="urn:microsoft.com/office/officeart/2018/2/layout/IconVerticalSolidList"/>
    <dgm:cxn modelId="{3333497A-11AE-4904-A27B-5AF9B6F9E476}" srcId="{D046A28C-9796-444A-8C1F-A4C1F8A76401}" destId="{069AB229-5005-4B03-B00F-04AB8EF98CF9}" srcOrd="1" destOrd="0" parTransId="{115F6310-57CB-4600-AD4E-F86BE56F848A}" sibTransId="{F64D9402-684D-4158-80A0-2F416BC458B2}"/>
    <dgm:cxn modelId="{0DC81B91-9252-4855-A5E0-6A708880CA29}" type="presOf" srcId="{903B55F8-7358-4D45-9C64-E1F948BEEDE5}" destId="{20E060DF-D400-41D6-AE66-E8673D1FFE1E}" srcOrd="0" destOrd="0" presId="urn:microsoft.com/office/officeart/2018/2/layout/IconVerticalSolidList"/>
    <dgm:cxn modelId="{767D6DA5-9184-4402-8BCF-07B110615C08}" type="presOf" srcId="{D046A28C-9796-444A-8C1F-A4C1F8A76401}" destId="{EA247A60-4B6C-4A76-9913-A7A78C6C41B4}" srcOrd="0" destOrd="0" presId="urn:microsoft.com/office/officeart/2018/2/layout/IconVerticalSolidList"/>
    <dgm:cxn modelId="{360A25A6-2941-4F96-A8FE-F7E3DE1E4927}" srcId="{D046A28C-9796-444A-8C1F-A4C1F8A76401}" destId="{4A81E079-6E7C-42CB-90F8-419CEF06C8C6}" srcOrd="3" destOrd="0" parTransId="{670015DA-F7D1-4554-9C0C-40179DB92D71}" sibTransId="{E7356CBC-67F5-424C-A832-2F85662E4242}"/>
    <dgm:cxn modelId="{944538CB-CB18-41D1-BABE-7A28C8B2FEBA}" srcId="{D046A28C-9796-444A-8C1F-A4C1F8A76401}" destId="{903B55F8-7358-4D45-9C64-E1F948BEEDE5}" srcOrd="5" destOrd="0" parTransId="{BDA0B6A5-15CA-433A-A385-70E4B7600974}" sibTransId="{E8C0FBA4-880F-4B88-B0B7-D94F20A76BCD}"/>
    <dgm:cxn modelId="{480EDFDC-BC71-4939-B98D-ED99B334A417}" srcId="{D046A28C-9796-444A-8C1F-A4C1F8A76401}" destId="{532D7BD5-4574-463B-ADAD-FB5E379635A0}" srcOrd="2" destOrd="0" parTransId="{03216C3A-2D4C-4D1C-83B7-C70AA7329469}" sibTransId="{69A4ACD7-1E71-434F-931D-06C6342A7715}"/>
    <dgm:cxn modelId="{BC0555DF-F4DE-4B55-9471-A6A8757CF0F9}" type="presOf" srcId="{532D7BD5-4574-463B-ADAD-FB5E379635A0}" destId="{3EE969CB-BF0D-472D-BFE6-9BAF490F2ED5}" srcOrd="0" destOrd="0" presId="urn:microsoft.com/office/officeart/2018/2/layout/IconVerticalSolidList"/>
    <dgm:cxn modelId="{9670A4E0-1FF1-4A36-AC75-C318FE8EF35A}" type="presOf" srcId="{05DA7CBA-1CF2-4608-9DEB-DF0C8BABDBED}" destId="{962CB966-D5C6-4173-A325-4FE4BC6CD99C}" srcOrd="0" destOrd="0" presId="urn:microsoft.com/office/officeart/2018/2/layout/IconVerticalSolidList"/>
    <dgm:cxn modelId="{3122F86D-2516-4BC6-8CB2-8934C4FD75D9}" type="presParOf" srcId="{EA247A60-4B6C-4A76-9913-A7A78C6C41B4}" destId="{96784DC4-D330-4D43-B8E6-53C3F5CC61C9}" srcOrd="0" destOrd="0" presId="urn:microsoft.com/office/officeart/2018/2/layout/IconVerticalSolidList"/>
    <dgm:cxn modelId="{C747133D-1403-4319-A1DB-D96DF6CF9142}" type="presParOf" srcId="{96784DC4-D330-4D43-B8E6-53C3F5CC61C9}" destId="{CCEB7A8E-4B1C-4DDB-8B15-0BE39A1F9879}" srcOrd="0" destOrd="0" presId="urn:microsoft.com/office/officeart/2018/2/layout/IconVerticalSolidList"/>
    <dgm:cxn modelId="{C823411E-824B-4EE4-AE59-C4D90D5CDE43}" type="presParOf" srcId="{96784DC4-D330-4D43-B8E6-53C3F5CC61C9}" destId="{EDBEB67E-24A4-4B73-A3DA-8531BF22ADA5}" srcOrd="1" destOrd="0" presId="urn:microsoft.com/office/officeart/2018/2/layout/IconVerticalSolidList"/>
    <dgm:cxn modelId="{677F7717-6055-40A0-9E92-F4EE28EF0C2E}" type="presParOf" srcId="{96784DC4-D330-4D43-B8E6-53C3F5CC61C9}" destId="{B48B28DA-0FD9-4366-B2ED-43590ED58411}" srcOrd="2" destOrd="0" presId="urn:microsoft.com/office/officeart/2018/2/layout/IconVerticalSolidList"/>
    <dgm:cxn modelId="{7575A524-DB07-4D2A-954E-0BD2E43D3DC8}" type="presParOf" srcId="{96784DC4-D330-4D43-B8E6-53C3F5CC61C9}" destId="{D0956955-F6B0-42EA-A58A-E67EB449F11E}" srcOrd="3" destOrd="0" presId="urn:microsoft.com/office/officeart/2018/2/layout/IconVerticalSolidList"/>
    <dgm:cxn modelId="{CFE26433-9390-4939-A581-23B10C1056FA}" type="presParOf" srcId="{EA247A60-4B6C-4A76-9913-A7A78C6C41B4}" destId="{09A02B59-9DF0-43CA-984B-72311606C5B8}" srcOrd="1" destOrd="0" presId="urn:microsoft.com/office/officeart/2018/2/layout/IconVerticalSolidList"/>
    <dgm:cxn modelId="{27743FE5-ABE5-48EF-A95B-6CD7B7B23981}" type="presParOf" srcId="{EA247A60-4B6C-4A76-9913-A7A78C6C41B4}" destId="{B34928E5-C009-43EC-8554-5557F46358C9}" srcOrd="2" destOrd="0" presId="urn:microsoft.com/office/officeart/2018/2/layout/IconVerticalSolidList"/>
    <dgm:cxn modelId="{DE1081E6-10ED-4E7F-BCE5-18806FC94039}" type="presParOf" srcId="{B34928E5-C009-43EC-8554-5557F46358C9}" destId="{AEB26047-2926-44EA-A4EB-B67108D2F0DE}" srcOrd="0" destOrd="0" presId="urn:microsoft.com/office/officeart/2018/2/layout/IconVerticalSolidList"/>
    <dgm:cxn modelId="{CB098A24-7458-46B1-940A-88765C3330FF}" type="presParOf" srcId="{B34928E5-C009-43EC-8554-5557F46358C9}" destId="{96816910-C9A0-4290-B8D0-F39C3BA87230}" srcOrd="1" destOrd="0" presId="urn:microsoft.com/office/officeart/2018/2/layout/IconVerticalSolidList"/>
    <dgm:cxn modelId="{6D44ACF8-9F24-457D-98E2-6417323893FD}" type="presParOf" srcId="{B34928E5-C009-43EC-8554-5557F46358C9}" destId="{A68C2AFF-E8EB-4F17-9CDC-3694F59A6588}" srcOrd="2" destOrd="0" presId="urn:microsoft.com/office/officeart/2018/2/layout/IconVerticalSolidList"/>
    <dgm:cxn modelId="{099E20DC-1023-4478-94E8-D3B2AB531129}" type="presParOf" srcId="{B34928E5-C009-43EC-8554-5557F46358C9}" destId="{B7C6EB9C-982E-49E4-9835-29622AE5C2BF}" srcOrd="3" destOrd="0" presId="urn:microsoft.com/office/officeart/2018/2/layout/IconVerticalSolidList"/>
    <dgm:cxn modelId="{707B2168-A85F-45BD-A36B-9CF8B1DA36D6}" type="presParOf" srcId="{EA247A60-4B6C-4A76-9913-A7A78C6C41B4}" destId="{1B6A46E8-3D57-4A16-8134-06BE90DBD03C}" srcOrd="3" destOrd="0" presId="urn:microsoft.com/office/officeart/2018/2/layout/IconVerticalSolidList"/>
    <dgm:cxn modelId="{9F979C2B-3668-4770-A777-3959879BD81D}" type="presParOf" srcId="{EA247A60-4B6C-4A76-9913-A7A78C6C41B4}" destId="{235A9549-DA23-4CEC-8C07-BBFA3671CC2D}" srcOrd="4" destOrd="0" presId="urn:microsoft.com/office/officeart/2018/2/layout/IconVerticalSolidList"/>
    <dgm:cxn modelId="{B4AFF456-380F-486B-8FDE-33B472112515}" type="presParOf" srcId="{235A9549-DA23-4CEC-8C07-BBFA3671CC2D}" destId="{34084BFF-C57B-4C2A-85F8-C15A91671F42}" srcOrd="0" destOrd="0" presId="urn:microsoft.com/office/officeart/2018/2/layout/IconVerticalSolidList"/>
    <dgm:cxn modelId="{328749B7-57C2-4E5E-9114-A34623DBE581}" type="presParOf" srcId="{235A9549-DA23-4CEC-8C07-BBFA3671CC2D}" destId="{AC88099B-1465-4020-8C5D-26A55EC5892A}" srcOrd="1" destOrd="0" presId="urn:microsoft.com/office/officeart/2018/2/layout/IconVerticalSolidList"/>
    <dgm:cxn modelId="{7C17AF7C-BA23-41FE-8496-5F768D9F9A71}" type="presParOf" srcId="{235A9549-DA23-4CEC-8C07-BBFA3671CC2D}" destId="{A7FC10DD-D4DD-426E-A010-E1A01CC14273}" srcOrd="2" destOrd="0" presId="urn:microsoft.com/office/officeart/2018/2/layout/IconVerticalSolidList"/>
    <dgm:cxn modelId="{72B96766-379C-48FD-A553-5B4752F1AA75}" type="presParOf" srcId="{235A9549-DA23-4CEC-8C07-BBFA3671CC2D}" destId="{3EE969CB-BF0D-472D-BFE6-9BAF490F2ED5}" srcOrd="3" destOrd="0" presId="urn:microsoft.com/office/officeart/2018/2/layout/IconVerticalSolidList"/>
    <dgm:cxn modelId="{6E316B26-35F4-429C-94CC-7AB44702A44F}" type="presParOf" srcId="{EA247A60-4B6C-4A76-9913-A7A78C6C41B4}" destId="{3444C496-51C4-4C0C-AE63-D42F96BC3BB0}" srcOrd="5" destOrd="0" presId="urn:microsoft.com/office/officeart/2018/2/layout/IconVerticalSolidList"/>
    <dgm:cxn modelId="{177988CE-58CB-40D7-808C-7622533CA62E}" type="presParOf" srcId="{EA247A60-4B6C-4A76-9913-A7A78C6C41B4}" destId="{A5A95AD3-6052-4F7E-8235-0CA16FD602CD}" srcOrd="6" destOrd="0" presId="urn:microsoft.com/office/officeart/2018/2/layout/IconVerticalSolidList"/>
    <dgm:cxn modelId="{980BB3BA-8D98-43AD-9C87-B9CB8CB5F3F5}" type="presParOf" srcId="{A5A95AD3-6052-4F7E-8235-0CA16FD602CD}" destId="{15E36727-2973-478C-A2D7-1138837E9516}" srcOrd="0" destOrd="0" presId="urn:microsoft.com/office/officeart/2018/2/layout/IconVerticalSolidList"/>
    <dgm:cxn modelId="{D159A635-824C-4B89-8719-339C324FB5DA}" type="presParOf" srcId="{A5A95AD3-6052-4F7E-8235-0CA16FD602CD}" destId="{7D18E4CF-EA63-468B-9C19-DEC17808260E}" srcOrd="1" destOrd="0" presId="urn:microsoft.com/office/officeart/2018/2/layout/IconVerticalSolidList"/>
    <dgm:cxn modelId="{5303BD80-516D-433D-9519-36A9E2BEE557}" type="presParOf" srcId="{A5A95AD3-6052-4F7E-8235-0CA16FD602CD}" destId="{94164316-1B78-430A-93B1-831FAC733E9B}" srcOrd="2" destOrd="0" presId="urn:microsoft.com/office/officeart/2018/2/layout/IconVerticalSolidList"/>
    <dgm:cxn modelId="{99E9B44F-919E-41DA-9016-2103B1FEBE40}" type="presParOf" srcId="{A5A95AD3-6052-4F7E-8235-0CA16FD602CD}" destId="{20EF2A5F-D158-465F-B72C-78A2C07EDE4F}" srcOrd="3" destOrd="0" presId="urn:microsoft.com/office/officeart/2018/2/layout/IconVerticalSolidList"/>
    <dgm:cxn modelId="{81320A71-0A90-40E4-BC6D-5B0E6D0B699D}" type="presParOf" srcId="{EA247A60-4B6C-4A76-9913-A7A78C6C41B4}" destId="{8EFE328F-BE45-4285-A665-A86B0DBDF1A2}" srcOrd="7" destOrd="0" presId="urn:microsoft.com/office/officeart/2018/2/layout/IconVerticalSolidList"/>
    <dgm:cxn modelId="{086056CB-8C2C-4E7E-8739-D4A3A6FADD85}" type="presParOf" srcId="{EA247A60-4B6C-4A76-9913-A7A78C6C41B4}" destId="{DF34C22C-A986-4DFB-A800-1AADCF4FE213}" srcOrd="8" destOrd="0" presId="urn:microsoft.com/office/officeart/2018/2/layout/IconVerticalSolidList"/>
    <dgm:cxn modelId="{F4E2B06A-57EA-486B-A1D5-4E5C92A63B09}" type="presParOf" srcId="{DF34C22C-A986-4DFB-A800-1AADCF4FE213}" destId="{1D9C2C86-867B-46D7-ABB5-249175545DFE}" srcOrd="0" destOrd="0" presId="urn:microsoft.com/office/officeart/2018/2/layout/IconVerticalSolidList"/>
    <dgm:cxn modelId="{CD75ADD6-8C15-4458-A8D0-E0959D723C44}" type="presParOf" srcId="{DF34C22C-A986-4DFB-A800-1AADCF4FE213}" destId="{67450427-74F5-431C-88AE-8A8498723C79}" srcOrd="1" destOrd="0" presId="urn:microsoft.com/office/officeart/2018/2/layout/IconVerticalSolidList"/>
    <dgm:cxn modelId="{0DBCF135-CDB3-404A-8E15-19C48827A304}" type="presParOf" srcId="{DF34C22C-A986-4DFB-A800-1AADCF4FE213}" destId="{9F88FFDE-BB33-4CE7-AD3A-A69C2F055E49}" srcOrd="2" destOrd="0" presId="urn:microsoft.com/office/officeart/2018/2/layout/IconVerticalSolidList"/>
    <dgm:cxn modelId="{09D51707-E259-435C-BD51-D3C29065E476}" type="presParOf" srcId="{DF34C22C-A986-4DFB-A800-1AADCF4FE213}" destId="{962CB966-D5C6-4173-A325-4FE4BC6CD99C}" srcOrd="3" destOrd="0" presId="urn:microsoft.com/office/officeart/2018/2/layout/IconVerticalSolidList"/>
    <dgm:cxn modelId="{BF6E1130-CF0B-4444-A53F-51EB8B1082D7}" type="presParOf" srcId="{EA247A60-4B6C-4A76-9913-A7A78C6C41B4}" destId="{4B8DDB4E-9F5E-4BBA-867B-3FED7C251BB0}" srcOrd="9" destOrd="0" presId="urn:microsoft.com/office/officeart/2018/2/layout/IconVerticalSolidList"/>
    <dgm:cxn modelId="{7D0DEF4B-0B1D-4B50-A517-BBF439DE0F34}" type="presParOf" srcId="{EA247A60-4B6C-4A76-9913-A7A78C6C41B4}" destId="{1740E53B-4FA2-48DC-9598-24E59539465D}" srcOrd="10" destOrd="0" presId="urn:microsoft.com/office/officeart/2018/2/layout/IconVerticalSolidList"/>
    <dgm:cxn modelId="{39B2B06A-93BF-4FED-97C9-8AD9F8AB7F4A}" type="presParOf" srcId="{1740E53B-4FA2-48DC-9598-24E59539465D}" destId="{0CDF3128-0B22-4A6D-95B0-5B9F724A03FC}" srcOrd="0" destOrd="0" presId="urn:microsoft.com/office/officeart/2018/2/layout/IconVerticalSolidList"/>
    <dgm:cxn modelId="{A7F520C8-76F2-4804-82AB-7C75F64D9512}" type="presParOf" srcId="{1740E53B-4FA2-48DC-9598-24E59539465D}" destId="{987BA393-AC40-4408-AFFF-046DEEEA0EC8}" srcOrd="1" destOrd="0" presId="urn:microsoft.com/office/officeart/2018/2/layout/IconVerticalSolidList"/>
    <dgm:cxn modelId="{EDB09231-9DF4-4A17-92F6-841D5885A196}" type="presParOf" srcId="{1740E53B-4FA2-48DC-9598-24E59539465D}" destId="{BC1EE38C-F314-422C-ABB0-1397920D253D}" srcOrd="2" destOrd="0" presId="urn:microsoft.com/office/officeart/2018/2/layout/IconVerticalSolidList"/>
    <dgm:cxn modelId="{D21A9CD9-5BB1-493A-A500-8EC8E8C5BFFE}" type="presParOf" srcId="{1740E53B-4FA2-48DC-9598-24E59539465D}" destId="{20E060DF-D400-41D6-AE66-E8673D1FFE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B7A8E-4B1C-4DDB-8B15-0BE39A1F9879}">
      <dsp:nvSpPr>
        <dsp:cNvPr id="0" name=""/>
        <dsp:cNvSpPr/>
      </dsp:nvSpPr>
      <dsp:spPr>
        <a:xfrm>
          <a:off x="0" y="1610"/>
          <a:ext cx="6628804" cy="5936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EB67E-24A4-4B73-A3DA-8531BF22ADA5}">
      <dsp:nvSpPr>
        <dsp:cNvPr id="0" name=""/>
        <dsp:cNvSpPr/>
      </dsp:nvSpPr>
      <dsp:spPr>
        <a:xfrm>
          <a:off x="179575" y="135179"/>
          <a:ext cx="326501" cy="3265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rnd"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0956955-F6B0-42EA-A58A-E67EB449F11E}">
      <dsp:nvSpPr>
        <dsp:cNvPr id="0" name=""/>
        <dsp:cNvSpPr/>
      </dsp:nvSpPr>
      <dsp:spPr>
        <a:xfrm>
          <a:off x="685652" y="1610"/>
          <a:ext cx="5892135"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622300">
            <a:lnSpc>
              <a:spcPct val="100000"/>
            </a:lnSpc>
            <a:spcBef>
              <a:spcPct val="0"/>
            </a:spcBef>
            <a:spcAft>
              <a:spcPct val="35000"/>
            </a:spcAft>
            <a:buNone/>
          </a:pPr>
          <a:r>
            <a:rPr lang="en-GB" sz="1400" kern="1200"/>
            <a:t>Homework is set weekly. </a:t>
          </a:r>
          <a:endParaRPr lang="en-US" sz="1400" kern="1200"/>
        </a:p>
      </dsp:txBody>
      <dsp:txXfrm>
        <a:off x="685652" y="1610"/>
        <a:ext cx="5892135" cy="686394"/>
      </dsp:txXfrm>
    </dsp:sp>
    <dsp:sp modelId="{AEB26047-2926-44EA-A4EB-B67108D2F0DE}">
      <dsp:nvSpPr>
        <dsp:cNvPr id="0" name=""/>
        <dsp:cNvSpPr/>
      </dsp:nvSpPr>
      <dsp:spPr>
        <a:xfrm>
          <a:off x="0" y="859603"/>
          <a:ext cx="6628804" cy="5936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16910-C9A0-4290-B8D0-F39C3BA87230}">
      <dsp:nvSpPr>
        <dsp:cNvPr id="0" name=""/>
        <dsp:cNvSpPr/>
      </dsp:nvSpPr>
      <dsp:spPr>
        <a:xfrm>
          <a:off x="179575" y="993172"/>
          <a:ext cx="326501" cy="3265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rnd"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7C6EB9C-982E-49E4-9835-29622AE5C2BF}">
      <dsp:nvSpPr>
        <dsp:cNvPr id="0" name=""/>
        <dsp:cNvSpPr/>
      </dsp:nvSpPr>
      <dsp:spPr>
        <a:xfrm>
          <a:off x="685652" y="859603"/>
          <a:ext cx="5892135"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622300">
            <a:lnSpc>
              <a:spcPct val="100000"/>
            </a:lnSpc>
            <a:spcBef>
              <a:spcPct val="0"/>
            </a:spcBef>
            <a:spcAft>
              <a:spcPct val="35000"/>
            </a:spcAft>
            <a:buNone/>
          </a:pPr>
          <a:r>
            <a:rPr lang="en-GB" sz="1400" kern="1200" dirty="0"/>
            <a:t>Children will receive Maths and English homework, including spellings. Homework will be related to what has been taught in school that week.</a:t>
          </a:r>
          <a:endParaRPr lang="en-US" sz="1400" kern="1200" dirty="0"/>
        </a:p>
      </dsp:txBody>
      <dsp:txXfrm>
        <a:off x="685652" y="859603"/>
        <a:ext cx="5892135" cy="686394"/>
      </dsp:txXfrm>
    </dsp:sp>
    <dsp:sp modelId="{34084BFF-C57B-4C2A-85F8-C15A91671F42}">
      <dsp:nvSpPr>
        <dsp:cNvPr id="0" name=""/>
        <dsp:cNvSpPr/>
      </dsp:nvSpPr>
      <dsp:spPr>
        <a:xfrm>
          <a:off x="0" y="1717596"/>
          <a:ext cx="6628804" cy="5936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8099B-1465-4020-8C5D-26A55EC5892A}">
      <dsp:nvSpPr>
        <dsp:cNvPr id="0" name=""/>
        <dsp:cNvSpPr/>
      </dsp:nvSpPr>
      <dsp:spPr>
        <a:xfrm>
          <a:off x="179575" y="1851165"/>
          <a:ext cx="326501" cy="3265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rnd"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EE969CB-BF0D-472D-BFE6-9BAF490F2ED5}">
      <dsp:nvSpPr>
        <dsp:cNvPr id="0" name=""/>
        <dsp:cNvSpPr/>
      </dsp:nvSpPr>
      <dsp:spPr>
        <a:xfrm>
          <a:off x="685652" y="1717596"/>
          <a:ext cx="5892135"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622300">
            <a:lnSpc>
              <a:spcPct val="100000"/>
            </a:lnSpc>
            <a:spcBef>
              <a:spcPct val="0"/>
            </a:spcBef>
            <a:spcAft>
              <a:spcPct val="35000"/>
            </a:spcAft>
            <a:buNone/>
          </a:pPr>
          <a:r>
            <a:rPr lang="en-GB" sz="1400" kern="1200" dirty="0"/>
            <a:t>Homework is set on Google Classroom on Friday.</a:t>
          </a:r>
          <a:endParaRPr lang="en-US" sz="1400" kern="1200" dirty="0"/>
        </a:p>
      </dsp:txBody>
      <dsp:txXfrm>
        <a:off x="685652" y="1717596"/>
        <a:ext cx="5892135" cy="686394"/>
      </dsp:txXfrm>
    </dsp:sp>
    <dsp:sp modelId="{15E36727-2973-478C-A2D7-1138837E9516}">
      <dsp:nvSpPr>
        <dsp:cNvPr id="0" name=""/>
        <dsp:cNvSpPr/>
      </dsp:nvSpPr>
      <dsp:spPr>
        <a:xfrm>
          <a:off x="0" y="2575589"/>
          <a:ext cx="6628804" cy="5936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18E4CF-EA63-468B-9C19-DEC17808260E}">
      <dsp:nvSpPr>
        <dsp:cNvPr id="0" name=""/>
        <dsp:cNvSpPr/>
      </dsp:nvSpPr>
      <dsp:spPr>
        <a:xfrm>
          <a:off x="179575" y="2709158"/>
          <a:ext cx="326501" cy="3265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rnd"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0EF2A5F-D158-465F-B72C-78A2C07EDE4F}">
      <dsp:nvSpPr>
        <dsp:cNvPr id="0" name=""/>
        <dsp:cNvSpPr/>
      </dsp:nvSpPr>
      <dsp:spPr>
        <a:xfrm>
          <a:off x="685652" y="2575589"/>
          <a:ext cx="5892135"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622300">
            <a:lnSpc>
              <a:spcPct val="100000"/>
            </a:lnSpc>
            <a:spcBef>
              <a:spcPct val="0"/>
            </a:spcBef>
            <a:spcAft>
              <a:spcPct val="35000"/>
            </a:spcAft>
            <a:buNone/>
          </a:pPr>
          <a:r>
            <a:rPr lang="en-GB" sz="1400" kern="1200" dirty="0"/>
            <a:t>Homework should be returned by the following Wednesday. </a:t>
          </a:r>
          <a:endParaRPr lang="en-US" sz="1400" kern="1200" dirty="0"/>
        </a:p>
      </dsp:txBody>
      <dsp:txXfrm>
        <a:off x="685652" y="2575589"/>
        <a:ext cx="5892135" cy="686394"/>
      </dsp:txXfrm>
    </dsp:sp>
    <dsp:sp modelId="{1D9C2C86-867B-46D7-ABB5-249175545DFE}">
      <dsp:nvSpPr>
        <dsp:cNvPr id="0" name=""/>
        <dsp:cNvSpPr/>
      </dsp:nvSpPr>
      <dsp:spPr>
        <a:xfrm>
          <a:off x="0" y="3433582"/>
          <a:ext cx="6628804" cy="5936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50427-74F5-431C-88AE-8A8498723C79}">
      <dsp:nvSpPr>
        <dsp:cNvPr id="0" name=""/>
        <dsp:cNvSpPr/>
      </dsp:nvSpPr>
      <dsp:spPr>
        <a:xfrm>
          <a:off x="179575" y="3567151"/>
          <a:ext cx="326501" cy="326501"/>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rnd"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62CB966-D5C6-4173-A325-4FE4BC6CD99C}">
      <dsp:nvSpPr>
        <dsp:cNvPr id="0" name=""/>
        <dsp:cNvSpPr/>
      </dsp:nvSpPr>
      <dsp:spPr>
        <a:xfrm>
          <a:off x="685652" y="3433582"/>
          <a:ext cx="5892135"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622300">
            <a:lnSpc>
              <a:spcPct val="100000"/>
            </a:lnSpc>
            <a:spcBef>
              <a:spcPct val="0"/>
            </a:spcBef>
            <a:spcAft>
              <a:spcPct val="35000"/>
            </a:spcAft>
            <a:buNone/>
          </a:pPr>
          <a:r>
            <a:rPr lang="en-GB" sz="1400" kern="1200" dirty="0"/>
            <a:t>Spelling tests will be on Fridays. </a:t>
          </a:r>
          <a:endParaRPr lang="en-US" sz="1400" kern="1200" dirty="0"/>
        </a:p>
      </dsp:txBody>
      <dsp:txXfrm>
        <a:off x="685652" y="3433582"/>
        <a:ext cx="5892135" cy="686394"/>
      </dsp:txXfrm>
    </dsp:sp>
    <dsp:sp modelId="{0CDF3128-0B22-4A6D-95B0-5B9F724A03FC}">
      <dsp:nvSpPr>
        <dsp:cNvPr id="0" name=""/>
        <dsp:cNvSpPr/>
      </dsp:nvSpPr>
      <dsp:spPr>
        <a:xfrm>
          <a:off x="0" y="4291575"/>
          <a:ext cx="6628804" cy="5936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BA393-AC40-4408-AFFF-046DEEEA0EC8}">
      <dsp:nvSpPr>
        <dsp:cNvPr id="0" name=""/>
        <dsp:cNvSpPr/>
      </dsp:nvSpPr>
      <dsp:spPr>
        <a:xfrm>
          <a:off x="179575" y="4425144"/>
          <a:ext cx="326501" cy="326501"/>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rnd" cmpd="sng"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0E060DF-D400-41D6-AE66-E8673D1FFE1E}">
      <dsp:nvSpPr>
        <dsp:cNvPr id="0" name=""/>
        <dsp:cNvSpPr/>
      </dsp:nvSpPr>
      <dsp:spPr>
        <a:xfrm>
          <a:off x="685652" y="4291575"/>
          <a:ext cx="5892135"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622300">
            <a:lnSpc>
              <a:spcPct val="100000"/>
            </a:lnSpc>
            <a:spcBef>
              <a:spcPct val="0"/>
            </a:spcBef>
            <a:spcAft>
              <a:spcPct val="35000"/>
            </a:spcAft>
            <a:buNone/>
          </a:pPr>
          <a:r>
            <a:rPr lang="en-GB" sz="1400" kern="1200" dirty="0"/>
            <a:t>Please contact your class teacher via the school office if you are experiencing difficulties accessing homework. </a:t>
          </a:r>
          <a:endParaRPr lang="en-US" sz="1400" kern="1200" dirty="0"/>
        </a:p>
      </dsp:txBody>
      <dsp:txXfrm>
        <a:off x="685652" y="4291575"/>
        <a:ext cx="5892135" cy="6863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CDFA03-7001-4949-B1DE-8078FAFDEEDD}"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30FE1-CC67-44C8-8074-6857FD9FEF77}" type="slidenum">
              <a:rPr lang="en-GB" smtClean="0"/>
              <a:t>‹#›</a:t>
            </a:fld>
            <a:endParaRPr lang="en-GB"/>
          </a:p>
        </p:txBody>
      </p:sp>
    </p:spTree>
    <p:extLst>
      <p:ext uri="{BB962C8B-B14F-4D97-AF65-F5344CB8AC3E}">
        <p14:creationId xmlns:p14="http://schemas.microsoft.com/office/powerpoint/2010/main" val="37209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DFA03-7001-4949-B1DE-8078FAFDEEDD}"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30FE1-CC67-44C8-8074-6857FD9FEF77}" type="slidenum">
              <a:rPr lang="en-GB" smtClean="0"/>
              <a:t>‹#›</a:t>
            </a:fld>
            <a:endParaRPr lang="en-GB"/>
          </a:p>
        </p:txBody>
      </p:sp>
    </p:spTree>
    <p:extLst>
      <p:ext uri="{BB962C8B-B14F-4D97-AF65-F5344CB8AC3E}">
        <p14:creationId xmlns:p14="http://schemas.microsoft.com/office/powerpoint/2010/main" val="313768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DFA03-7001-4949-B1DE-8078FAFDEEDD}"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30FE1-CC67-44C8-8074-6857FD9FEF77}"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39801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DFA03-7001-4949-B1DE-8078FAFDEEDD}"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30FE1-CC67-44C8-8074-6857FD9FEF77}" type="slidenum">
              <a:rPr lang="en-GB" smtClean="0"/>
              <a:t>‹#›</a:t>
            </a:fld>
            <a:endParaRPr lang="en-GB"/>
          </a:p>
        </p:txBody>
      </p:sp>
    </p:spTree>
    <p:extLst>
      <p:ext uri="{BB962C8B-B14F-4D97-AF65-F5344CB8AC3E}">
        <p14:creationId xmlns:p14="http://schemas.microsoft.com/office/powerpoint/2010/main" val="2256922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DFA03-7001-4949-B1DE-8078FAFDEEDD}"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30FE1-CC67-44C8-8074-6857FD9FEF7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9152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DFA03-7001-4949-B1DE-8078FAFDEEDD}"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30FE1-CC67-44C8-8074-6857FD9FEF77}" type="slidenum">
              <a:rPr lang="en-GB" smtClean="0"/>
              <a:t>‹#›</a:t>
            </a:fld>
            <a:endParaRPr lang="en-GB"/>
          </a:p>
        </p:txBody>
      </p:sp>
    </p:spTree>
    <p:extLst>
      <p:ext uri="{BB962C8B-B14F-4D97-AF65-F5344CB8AC3E}">
        <p14:creationId xmlns:p14="http://schemas.microsoft.com/office/powerpoint/2010/main" val="3747343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CDFA03-7001-4949-B1DE-8078FAFDEEDD}"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30FE1-CC67-44C8-8074-6857FD9FEF77}" type="slidenum">
              <a:rPr lang="en-GB" smtClean="0"/>
              <a:t>‹#›</a:t>
            </a:fld>
            <a:endParaRPr lang="en-GB"/>
          </a:p>
        </p:txBody>
      </p:sp>
    </p:spTree>
    <p:extLst>
      <p:ext uri="{BB962C8B-B14F-4D97-AF65-F5344CB8AC3E}">
        <p14:creationId xmlns:p14="http://schemas.microsoft.com/office/powerpoint/2010/main" val="196018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CDFA03-7001-4949-B1DE-8078FAFDEEDD}"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30FE1-CC67-44C8-8074-6857FD9FEF77}" type="slidenum">
              <a:rPr lang="en-GB" smtClean="0"/>
              <a:t>‹#›</a:t>
            </a:fld>
            <a:endParaRPr lang="en-GB"/>
          </a:p>
        </p:txBody>
      </p:sp>
    </p:spTree>
    <p:extLst>
      <p:ext uri="{BB962C8B-B14F-4D97-AF65-F5344CB8AC3E}">
        <p14:creationId xmlns:p14="http://schemas.microsoft.com/office/powerpoint/2010/main" val="17676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CDFA03-7001-4949-B1DE-8078FAFDEEDD}"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30FE1-CC67-44C8-8074-6857FD9FEF77}" type="slidenum">
              <a:rPr lang="en-GB" smtClean="0"/>
              <a:t>‹#›</a:t>
            </a:fld>
            <a:endParaRPr lang="en-GB"/>
          </a:p>
        </p:txBody>
      </p:sp>
    </p:spTree>
    <p:extLst>
      <p:ext uri="{BB962C8B-B14F-4D97-AF65-F5344CB8AC3E}">
        <p14:creationId xmlns:p14="http://schemas.microsoft.com/office/powerpoint/2010/main" val="125935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DFA03-7001-4949-B1DE-8078FAFDEEDD}"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E30FE1-CC67-44C8-8074-6857FD9FEF77}" type="slidenum">
              <a:rPr lang="en-GB" smtClean="0"/>
              <a:t>‹#›</a:t>
            </a:fld>
            <a:endParaRPr lang="en-GB"/>
          </a:p>
        </p:txBody>
      </p:sp>
    </p:spTree>
    <p:extLst>
      <p:ext uri="{BB962C8B-B14F-4D97-AF65-F5344CB8AC3E}">
        <p14:creationId xmlns:p14="http://schemas.microsoft.com/office/powerpoint/2010/main" val="206671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CDFA03-7001-4949-B1DE-8078FAFDEEDD}"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E30FE1-CC67-44C8-8074-6857FD9FEF77}" type="slidenum">
              <a:rPr lang="en-GB" smtClean="0"/>
              <a:t>‹#›</a:t>
            </a:fld>
            <a:endParaRPr lang="en-GB"/>
          </a:p>
        </p:txBody>
      </p:sp>
    </p:spTree>
    <p:extLst>
      <p:ext uri="{BB962C8B-B14F-4D97-AF65-F5344CB8AC3E}">
        <p14:creationId xmlns:p14="http://schemas.microsoft.com/office/powerpoint/2010/main" val="282766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CDFA03-7001-4949-B1DE-8078FAFDEEDD}" type="datetimeFigureOut">
              <a:rPr lang="en-GB" smtClean="0"/>
              <a:t>19/09/2024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E30FE1-CC67-44C8-8074-6857FD9FEF77}" type="slidenum">
              <a:rPr lang="en-GB" smtClean="0"/>
              <a:t>‹#›</a:t>
            </a:fld>
            <a:endParaRPr lang="en-GB"/>
          </a:p>
        </p:txBody>
      </p:sp>
    </p:spTree>
    <p:extLst>
      <p:ext uri="{BB962C8B-B14F-4D97-AF65-F5344CB8AC3E}">
        <p14:creationId xmlns:p14="http://schemas.microsoft.com/office/powerpoint/2010/main" val="52675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CDFA03-7001-4949-B1DE-8078FAFDEEDD}" type="datetimeFigureOut">
              <a:rPr lang="en-GB" smtClean="0"/>
              <a:t>19/09/2024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E30FE1-CC67-44C8-8074-6857FD9FEF77}" type="slidenum">
              <a:rPr lang="en-GB" smtClean="0"/>
              <a:t>‹#›</a:t>
            </a:fld>
            <a:endParaRPr lang="en-GB"/>
          </a:p>
        </p:txBody>
      </p:sp>
    </p:spTree>
    <p:extLst>
      <p:ext uri="{BB962C8B-B14F-4D97-AF65-F5344CB8AC3E}">
        <p14:creationId xmlns:p14="http://schemas.microsoft.com/office/powerpoint/2010/main" val="24528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DFA03-7001-4949-B1DE-8078FAFDEEDD}" type="datetimeFigureOut">
              <a:rPr lang="en-GB" smtClean="0"/>
              <a:t>19/09/2024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E30FE1-CC67-44C8-8074-6857FD9FEF77}" type="slidenum">
              <a:rPr lang="en-GB" smtClean="0"/>
              <a:t>‹#›</a:t>
            </a:fld>
            <a:endParaRPr lang="en-GB"/>
          </a:p>
        </p:txBody>
      </p:sp>
    </p:spTree>
    <p:extLst>
      <p:ext uri="{BB962C8B-B14F-4D97-AF65-F5344CB8AC3E}">
        <p14:creationId xmlns:p14="http://schemas.microsoft.com/office/powerpoint/2010/main" val="183300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CDFA03-7001-4949-B1DE-8078FAFDEEDD}"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E30FE1-CC67-44C8-8074-6857FD9FEF77}" type="slidenum">
              <a:rPr lang="en-GB" smtClean="0"/>
              <a:t>‹#›</a:t>
            </a:fld>
            <a:endParaRPr lang="en-GB"/>
          </a:p>
        </p:txBody>
      </p:sp>
    </p:spTree>
    <p:extLst>
      <p:ext uri="{BB962C8B-B14F-4D97-AF65-F5344CB8AC3E}">
        <p14:creationId xmlns:p14="http://schemas.microsoft.com/office/powerpoint/2010/main" val="370553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CDFA03-7001-4949-B1DE-8078FAFDEEDD}"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E30FE1-CC67-44C8-8074-6857FD9FEF77}" type="slidenum">
              <a:rPr lang="en-GB" smtClean="0"/>
              <a:t>‹#›</a:t>
            </a:fld>
            <a:endParaRPr lang="en-GB"/>
          </a:p>
        </p:txBody>
      </p:sp>
    </p:spTree>
    <p:extLst>
      <p:ext uri="{BB962C8B-B14F-4D97-AF65-F5344CB8AC3E}">
        <p14:creationId xmlns:p14="http://schemas.microsoft.com/office/powerpoint/2010/main" val="160308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CDFA03-7001-4949-B1DE-8078FAFDEEDD}" type="datetimeFigureOut">
              <a:rPr lang="en-GB" smtClean="0"/>
              <a:t>19/09/2024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5E30FE1-CC67-44C8-8074-6857FD9FEF77}" type="slidenum">
              <a:rPr lang="en-GB" smtClean="0"/>
              <a:t>‹#›</a:t>
            </a:fld>
            <a:endParaRPr lang="en-GB"/>
          </a:p>
        </p:txBody>
      </p:sp>
    </p:spTree>
    <p:extLst>
      <p:ext uri="{BB962C8B-B14F-4D97-AF65-F5344CB8AC3E}">
        <p14:creationId xmlns:p14="http://schemas.microsoft.com/office/powerpoint/2010/main" val="3785924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hyperlink" Target="mailto:office@mayespark.redbridge.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pag.co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3A974D-E061-49B0-8408-FBD85B6677C6}"/>
              </a:ext>
            </a:extLst>
          </p:cNvPr>
          <p:cNvPicPr>
            <a:picLocks noChangeAspect="1"/>
          </p:cNvPicPr>
          <p:nvPr/>
        </p:nvPicPr>
        <p:blipFill>
          <a:blip r:embed="rId2"/>
          <a:stretch>
            <a:fillRect/>
          </a:stretch>
        </p:blipFill>
        <p:spPr>
          <a:xfrm>
            <a:off x="7054726" y="320040"/>
            <a:ext cx="2224028" cy="1709355"/>
          </a:xfrm>
          <a:prstGeom prst="rect">
            <a:avLst/>
          </a:prstGeom>
        </p:spPr>
      </p:pic>
      <p:pic>
        <p:nvPicPr>
          <p:cNvPr id="7" name="Picture 6">
            <a:extLst>
              <a:ext uri="{FF2B5EF4-FFF2-40B4-BE49-F238E27FC236}">
                <a16:creationId xmlns:a16="http://schemas.microsoft.com/office/drawing/2014/main" id="{AFA807C6-F06D-4688-B188-FE0224AE7560}"/>
              </a:ext>
            </a:extLst>
          </p:cNvPr>
          <p:cNvPicPr>
            <a:picLocks noChangeAspect="1"/>
          </p:cNvPicPr>
          <p:nvPr/>
        </p:nvPicPr>
        <p:blipFill>
          <a:blip r:embed="rId3"/>
          <a:stretch>
            <a:fillRect/>
          </a:stretch>
        </p:blipFill>
        <p:spPr>
          <a:xfrm>
            <a:off x="1024389" y="255068"/>
            <a:ext cx="2000250" cy="1847850"/>
          </a:xfrm>
          <a:prstGeom prst="rect">
            <a:avLst/>
          </a:prstGeom>
        </p:spPr>
      </p:pic>
      <p:sp>
        <p:nvSpPr>
          <p:cNvPr id="8" name="TextBox 7">
            <a:extLst>
              <a:ext uri="{FF2B5EF4-FFF2-40B4-BE49-F238E27FC236}">
                <a16:creationId xmlns:a16="http://schemas.microsoft.com/office/drawing/2014/main" id="{589C204B-0F67-48AB-B692-D7C0E9C13680}"/>
              </a:ext>
            </a:extLst>
          </p:cNvPr>
          <p:cNvSpPr txBox="1"/>
          <p:nvPr/>
        </p:nvSpPr>
        <p:spPr>
          <a:xfrm>
            <a:off x="2286858" y="1029311"/>
            <a:ext cx="5505650" cy="4154984"/>
          </a:xfrm>
          <a:prstGeom prst="rect">
            <a:avLst/>
          </a:prstGeom>
          <a:noFill/>
        </p:spPr>
        <p:txBody>
          <a:bodyPr wrap="square" rtlCol="0">
            <a:spAutoFit/>
          </a:bodyPr>
          <a:lstStyle/>
          <a:p>
            <a:pPr algn="ctr"/>
            <a:r>
              <a:rPr lang="en-GB" sz="6600" dirty="0"/>
              <a:t>Year 6</a:t>
            </a:r>
          </a:p>
          <a:p>
            <a:pPr algn="ctr"/>
            <a:r>
              <a:rPr lang="en-GB" sz="6600" dirty="0"/>
              <a:t> </a:t>
            </a:r>
          </a:p>
          <a:p>
            <a:pPr algn="ctr"/>
            <a:r>
              <a:rPr lang="en-GB" sz="6600" u="sng" dirty="0"/>
              <a:t>Information for parents</a:t>
            </a:r>
          </a:p>
        </p:txBody>
      </p:sp>
    </p:spTree>
    <p:extLst>
      <p:ext uri="{BB962C8B-B14F-4D97-AF65-F5344CB8AC3E}">
        <p14:creationId xmlns:p14="http://schemas.microsoft.com/office/powerpoint/2010/main" val="393618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DD598-0460-4E44-9FBE-D0F80D417919}"/>
              </a:ext>
            </a:extLst>
          </p:cNvPr>
          <p:cNvSpPr>
            <a:spLocks noGrp="1"/>
          </p:cNvSpPr>
          <p:nvPr>
            <p:ph type="title"/>
          </p:nvPr>
        </p:nvSpPr>
        <p:spPr/>
        <p:txBody>
          <a:bodyPr/>
          <a:lstStyle/>
          <a:p>
            <a:r>
              <a:rPr lang="en-GB" dirty="0"/>
              <a:t>Secondary school transition</a:t>
            </a:r>
          </a:p>
        </p:txBody>
      </p:sp>
      <p:sp>
        <p:nvSpPr>
          <p:cNvPr id="3" name="Content Placeholder 2">
            <a:extLst>
              <a:ext uri="{FF2B5EF4-FFF2-40B4-BE49-F238E27FC236}">
                <a16:creationId xmlns:a16="http://schemas.microsoft.com/office/drawing/2014/main" id="{C0564329-A1EA-4467-9603-E601887684BD}"/>
              </a:ext>
            </a:extLst>
          </p:cNvPr>
          <p:cNvSpPr>
            <a:spLocks noGrp="1"/>
          </p:cNvSpPr>
          <p:nvPr>
            <p:ph idx="1"/>
          </p:nvPr>
        </p:nvSpPr>
        <p:spPr/>
        <p:txBody>
          <a:bodyPr/>
          <a:lstStyle/>
          <a:p>
            <a:r>
              <a:rPr lang="en-GB" b="1" dirty="0">
                <a:latin typeface="Calibri" panose="020F0502020204030204" pitchFamily="34" charset="0"/>
                <a:cs typeface="Calibri" panose="020F0502020204030204" pitchFamily="34" charset="0"/>
              </a:rPr>
              <a:t>Applications must be made online through the Redbridge Council website. Full guidance is given on the criteria for applications to schools. Please make sure that you apply by the final deadline as stated below</a:t>
            </a:r>
            <a:r>
              <a:rPr lang="en-GB" dirty="0">
                <a:latin typeface="Calibri" panose="020F0502020204030204" pitchFamily="34" charset="0"/>
                <a:cs typeface="Calibri" panose="020F0502020204030204" pitchFamily="34" charset="0"/>
              </a:rPr>
              <a:t>. </a:t>
            </a:r>
          </a:p>
          <a:p>
            <a:r>
              <a:rPr lang="en-GB" b="1" dirty="0">
                <a:latin typeface="Calibri" panose="020F0502020204030204" pitchFamily="34" charset="0"/>
                <a:cs typeface="Calibri" panose="020F0502020204030204" pitchFamily="34" charset="0"/>
              </a:rPr>
              <a:t>If you have questions about this process please ask at the school office and we will support you with this.</a:t>
            </a:r>
          </a:p>
          <a:p>
            <a:pPr>
              <a:buFont typeface="Arial" panose="020B0604020202020204" pitchFamily="34" charset="0"/>
              <a:buChar char="•"/>
            </a:pPr>
            <a:r>
              <a:rPr lang="en-GB" b="1" u="sng" dirty="0">
                <a:solidFill>
                  <a:srgbClr val="333333"/>
                </a:solidFill>
                <a:latin typeface="Calibri" panose="020F0502020204030204" pitchFamily="34" charset="0"/>
                <a:cs typeface="Calibri" panose="020F0502020204030204" pitchFamily="34" charset="0"/>
              </a:rPr>
              <a:t>The application process opened on 1 September 2024</a:t>
            </a:r>
          </a:p>
          <a:p>
            <a:pPr>
              <a:buFont typeface="Arial" panose="020B0604020202020204" pitchFamily="34" charset="0"/>
              <a:buChar char="•"/>
            </a:pPr>
            <a:r>
              <a:rPr lang="en-GB" b="1" u="sng" dirty="0">
                <a:solidFill>
                  <a:srgbClr val="333333"/>
                </a:solidFill>
                <a:latin typeface="Calibri" panose="020F0502020204030204" pitchFamily="34" charset="0"/>
                <a:cs typeface="Calibri" panose="020F0502020204030204" pitchFamily="34" charset="0"/>
              </a:rPr>
              <a:t>The deadline for online applications is 31 October 2024</a:t>
            </a:r>
            <a:endParaRPr lang="en-GB" b="1"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57425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BF76-9BC7-4E2B-8ED9-1A98FB7D5388}"/>
              </a:ext>
            </a:extLst>
          </p:cNvPr>
          <p:cNvSpPr>
            <a:spLocks noGrp="1"/>
          </p:cNvSpPr>
          <p:nvPr>
            <p:ph type="title"/>
          </p:nvPr>
        </p:nvSpPr>
        <p:spPr>
          <a:xfrm>
            <a:off x="652481" y="1382486"/>
            <a:ext cx="3547581" cy="4093028"/>
          </a:xfrm>
        </p:spPr>
        <p:txBody>
          <a:bodyPr anchor="ctr">
            <a:normAutofit/>
          </a:bodyPr>
          <a:lstStyle/>
          <a:p>
            <a:r>
              <a:rPr lang="en-GB" sz="4400" dirty="0"/>
              <a:t>Homework</a:t>
            </a:r>
          </a:p>
        </p:txBody>
      </p:sp>
      <p:graphicFrame>
        <p:nvGraphicFramePr>
          <p:cNvPr id="5" name="Content Placeholder 2">
            <a:extLst>
              <a:ext uri="{FF2B5EF4-FFF2-40B4-BE49-F238E27FC236}">
                <a16:creationId xmlns:a16="http://schemas.microsoft.com/office/drawing/2014/main" id="{1659B06B-2AB8-4A06-B39D-DEE19908A996}"/>
              </a:ext>
            </a:extLst>
          </p:cNvPr>
          <p:cNvGraphicFramePr>
            <a:graphicFrameLocks noGrp="1"/>
          </p:cNvGraphicFramePr>
          <p:nvPr>
            <p:ph idx="1"/>
            <p:extLst>
              <p:ext uri="{D42A27DB-BD31-4B8C-83A1-F6EECF244321}">
                <p14:modId xmlns:p14="http://schemas.microsoft.com/office/powerpoint/2010/main" val="2411334158"/>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0614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0583-95CA-40EE-9757-404D43BD8878}"/>
              </a:ext>
            </a:extLst>
          </p:cNvPr>
          <p:cNvSpPr>
            <a:spLocks noGrp="1"/>
          </p:cNvSpPr>
          <p:nvPr>
            <p:ph type="title"/>
          </p:nvPr>
        </p:nvSpPr>
        <p:spPr>
          <a:xfrm>
            <a:off x="677334" y="609600"/>
            <a:ext cx="8596668" cy="755737"/>
          </a:xfrm>
        </p:spPr>
        <p:txBody>
          <a:bodyPr/>
          <a:lstStyle/>
          <a:p>
            <a:r>
              <a:rPr lang="en-GB" dirty="0"/>
              <a:t>Uniform expectations</a:t>
            </a:r>
          </a:p>
        </p:txBody>
      </p:sp>
      <p:pic>
        <p:nvPicPr>
          <p:cNvPr id="4" name="Picture 3">
            <a:extLst>
              <a:ext uri="{FF2B5EF4-FFF2-40B4-BE49-F238E27FC236}">
                <a16:creationId xmlns:a16="http://schemas.microsoft.com/office/drawing/2014/main" id="{362939EC-8D19-40F2-95F1-36F497B98BC1}"/>
              </a:ext>
            </a:extLst>
          </p:cNvPr>
          <p:cNvPicPr>
            <a:picLocks noChangeAspect="1"/>
          </p:cNvPicPr>
          <p:nvPr/>
        </p:nvPicPr>
        <p:blipFill>
          <a:blip r:embed="rId2"/>
          <a:stretch>
            <a:fillRect/>
          </a:stretch>
        </p:blipFill>
        <p:spPr>
          <a:xfrm>
            <a:off x="6459197" y="341745"/>
            <a:ext cx="5603422" cy="3549569"/>
          </a:xfrm>
          <a:prstGeom prst="rect">
            <a:avLst/>
          </a:prstGeom>
        </p:spPr>
      </p:pic>
      <p:pic>
        <p:nvPicPr>
          <p:cNvPr id="5" name="Picture 4">
            <a:extLst>
              <a:ext uri="{FF2B5EF4-FFF2-40B4-BE49-F238E27FC236}">
                <a16:creationId xmlns:a16="http://schemas.microsoft.com/office/drawing/2014/main" id="{970D3F93-9819-4985-A398-E2F73D53622A}"/>
              </a:ext>
            </a:extLst>
          </p:cNvPr>
          <p:cNvPicPr>
            <a:picLocks noChangeAspect="1"/>
          </p:cNvPicPr>
          <p:nvPr/>
        </p:nvPicPr>
        <p:blipFill>
          <a:blip r:embed="rId3"/>
          <a:stretch>
            <a:fillRect/>
          </a:stretch>
        </p:blipFill>
        <p:spPr>
          <a:xfrm>
            <a:off x="6379257" y="3957005"/>
            <a:ext cx="5603422" cy="2041431"/>
          </a:xfrm>
          <a:prstGeom prst="rect">
            <a:avLst/>
          </a:prstGeom>
        </p:spPr>
      </p:pic>
      <p:pic>
        <p:nvPicPr>
          <p:cNvPr id="6" name="Content Placeholder 5">
            <a:extLst>
              <a:ext uri="{FF2B5EF4-FFF2-40B4-BE49-F238E27FC236}">
                <a16:creationId xmlns:a16="http://schemas.microsoft.com/office/drawing/2014/main" id="{D1A9A4D2-8B08-4EA4-B51B-EDBA9BF4B71A}"/>
              </a:ext>
            </a:extLst>
          </p:cNvPr>
          <p:cNvPicPr>
            <a:picLocks noGrp="1" noChangeAspect="1"/>
          </p:cNvPicPr>
          <p:nvPr>
            <p:ph idx="1"/>
          </p:nvPr>
        </p:nvPicPr>
        <p:blipFill>
          <a:blip r:embed="rId4"/>
          <a:stretch>
            <a:fillRect/>
          </a:stretch>
        </p:blipFill>
        <p:spPr>
          <a:xfrm>
            <a:off x="1022365" y="1429672"/>
            <a:ext cx="2042337" cy="2462997"/>
          </a:xfrm>
          <a:prstGeom prst="rect">
            <a:avLst/>
          </a:prstGeom>
        </p:spPr>
      </p:pic>
      <p:pic>
        <p:nvPicPr>
          <p:cNvPr id="7" name="Picture 6">
            <a:extLst>
              <a:ext uri="{FF2B5EF4-FFF2-40B4-BE49-F238E27FC236}">
                <a16:creationId xmlns:a16="http://schemas.microsoft.com/office/drawing/2014/main" id="{65D27371-92B2-4EBB-816A-4DF295D65559}"/>
              </a:ext>
            </a:extLst>
          </p:cNvPr>
          <p:cNvPicPr>
            <a:picLocks noChangeAspect="1"/>
          </p:cNvPicPr>
          <p:nvPr/>
        </p:nvPicPr>
        <p:blipFill>
          <a:blip r:embed="rId5"/>
          <a:stretch>
            <a:fillRect/>
          </a:stretch>
        </p:blipFill>
        <p:spPr>
          <a:xfrm>
            <a:off x="3339454" y="1498759"/>
            <a:ext cx="2089149" cy="2133789"/>
          </a:xfrm>
          <a:prstGeom prst="rect">
            <a:avLst/>
          </a:prstGeom>
        </p:spPr>
      </p:pic>
      <p:sp>
        <p:nvSpPr>
          <p:cNvPr id="8" name="TextBox 7">
            <a:extLst>
              <a:ext uri="{FF2B5EF4-FFF2-40B4-BE49-F238E27FC236}">
                <a16:creationId xmlns:a16="http://schemas.microsoft.com/office/drawing/2014/main" id="{65E56254-173C-47E0-83EB-53BAA4B3689C}"/>
              </a:ext>
            </a:extLst>
          </p:cNvPr>
          <p:cNvSpPr txBox="1"/>
          <p:nvPr/>
        </p:nvSpPr>
        <p:spPr>
          <a:xfrm>
            <a:off x="569934" y="4697260"/>
            <a:ext cx="5603422" cy="646331"/>
          </a:xfrm>
          <a:prstGeom prst="rect">
            <a:avLst/>
          </a:prstGeom>
          <a:noFill/>
        </p:spPr>
        <p:txBody>
          <a:bodyPr wrap="square" rtlCol="0">
            <a:spAutoFit/>
          </a:bodyPr>
          <a:lstStyle/>
          <a:p>
            <a:r>
              <a:rPr lang="en-GB" dirty="0"/>
              <a:t>Please ensure PE kits are in school everyday and all uniform has your child’s name on it. </a:t>
            </a:r>
          </a:p>
        </p:txBody>
      </p:sp>
    </p:spTree>
    <p:extLst>
      <p:ext uri="{BB962C8B-B14F-4D97-AF65-F5344CB8AC3E}">
        <p14:creationId xmlns:p14="http://schemas.microsoft.com/office/powerpoint/2010/main" val="965432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B6E5E-DDB8-4A9B-A5A2-F17FFD5A33C3}"/>
              </a:ext>
            </a:extLst>
          </p:cNvPr>
          <p:cNvSpPr>
            <a:spLocks noGrp="1"/>
          </p:cNvSpPr>
          <p:nvPr>
            <p:ph type="title"/>
          </p:nvPr>
        </p:nvSpPr>
        <p:spPr>
          <a:xfrm>
            <a:off x="677334" y="609600"/>
            <a:ext cx="8596668" cy="774526"/>
          </a:xfrm>
        </p:spPr>
        <p:txBody>
          <a:bodyPr/>
          <a:lstStyle/>
          <a:p>
            <a:r>
              <a:rPr lang="en-GB" dirty="0"/>
              <a:t>Communication</a:t>
            </a:r>
          </a:p>
        </p:txBody>
      </p:sp>
      <p:sp>
        <p:nvSpPr>
          <p:cNvPr id="3" name="Content Placeholder 2">
            <a:extLst>
              <a:ext uri="{FF2B5EF4-FFF2-40B4-BE49-F238E27FC236}">
                <a16:creationId xmlns:a16="http://schemas.microsoft.com/office/drawing/2014/main" id="{EA68F008-3895-46BA-B6BD-D98F5897140A}"/>
              </a:ext>
            </a:extLst>
          </p:cNvPr>
          <p:cNvSpPr>
            <a:spLocks noGrp="1"/>
          </p:cNvSpPr>
          <p:nvPr>
            <p:ph idx="1"/>
          </p:nvPr>
        </p:nvSpPr>
        <p:spPr>
          <a:xfrm>
            <a:off x="677334" y="1094579"/>
            <a:ext cx="8366458" cy="3880773"/>
          </a:xfrm>
        </p:spPr>
        <p:txBody>
          <a:bodyPr>
            <a:normAutofit lnSpcReduction="10000"/>
          </a:bodyPr>
          <a:lstStyle/>
          <a:p>
            <a:r>
              <a:rPr lang="en-GB" dirty="0">
                <a:latin typeface="Calibri" panose="020F0502020204030204" pitchFamily="34" charset="0"/>
                <a:cs typeface="Calibri" panose="020F0502020204030204" pitchFamily="34" charset="0"/>
              </a:rPr>
              <a:t>Class teachers are always happy to help with any queries.</a:t>
            </a:r>
          </a:p>
          <a:p>
            <a:r>
              <a:rPr lang="en-GB" dirty="0">
                <a:latin typeface="Calibri" panose="020F0502020204030204" pitchFamily="34" charset="0"/>
                <a:cs typeface="Calibri" panose="020F0502020204030204" pitchFamily="34" charset="0"/>
              </a:rPr>
              <a:t>Please contact the office via email or call to arrange an appointment. </a:t>
            </a:r>
          </a:p>
          <a:p>
            <a:r>
              <a:rPr lang="en-GB" dirty="0">
                <a:latin typeface="Calibri" panose="020F0502020204030204" pitchFamily="34" charset="0"/>
                <a:cs typeface="Calibri" panose="020F0502020204030204" pitchFamily="34" charset="0"/>
              </a:rPr>
              <a:t>Translation is available for any parents who need this support. </a:t>
            </a:r>
          </a:p>
          <a:p>
            <a:r>
              <a:rPr lang="en-GB" dirty="0">
                <a:latin typeface="Calibri" panose="020F0502020204030204" pitchFamily="34" charset="0"/>
                <a:cs typeface="Calibri" panose="020F0502020204030204" pitchFamily="34" charset="0"/>
              </a:rPr>
              <a:t>Parents’ Evening dates will be available on the </a:t>
            </a:r>
            <a:r>
              <a:rPr lang="en-GB">
                <a:latin typeface="Calibri" panose="020F0502020204030204" pitchFamily="34" charset="0"/>
                <a:cs typeface="Calibri" panose="020F0502020204030204" pitchFamily="34" charset="0"/>
              </a:rPr>
              <a:t>school calendar. </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Please remember to check you emails and look at the parent app regularly.</a:t>
            </a:r>
          </a:p>
          <a:p>
            <a:endParaRPr lang="en-GB" dirty="0">
              <a:latin typeface="Calibri" panose="020F0502020204030204" pitchFamily="34" charset="0"/>
              <a:cs typeface="Calibri" panose="020F0502020204030204" pitchFamily="34" charset="0"/>
            </a:endParaRPr>
          </a:p>
          <a:p>
            <a:pPr marL="0" indent="0">
              <a:buNone/>
            </a:pPr>
            <a:r>
              <a:rPr lang="en-GB" sz="2000" dirty="0"/>
              <a:t>Phone: 02085992263 </a:t>
            </a:r>
            <a:r>
              <a:rPr lang="en-GB" i="1" dirty="0"/>
              <a:t>(please leave a message and we will return your call out of teaching hours) </a:t>
            </a:r>
          </a:p>
          <a:p>
            <a:endParaRPr lang="en-GB" i="1" dirty="0"/>
          </a:p>
          <a:p>
            <a:pPr marL="0" indent="0">
              <a:buNone/>
            </a:pPr>
            <a:r>
              <a:rPr lang="en-GB" sz="2000" dirty="0"/>
              <a:t>EMAIL</a:t>
            </a:r>
            <a:r>
              <a:rPr lang="en-GB" i="1" dirty="0"/>
              <a:t>: </a:t>
            </a:r>
            <a:r>
              <a:rPr lang="en-GB" sz="2000" dirty="0">
                <a:hlinkClick r:id="rId2"/>
              </a:rPr>
              <a:t>office@mayespark.redbridge.sch.uk</a:t>
            </a:r>
            <a:r>
              <a:rPr lang="en-GB" sz="2000" dirty="0"/>
              <a:t> </a:t>
            </a:r>
          </a:p>
          <a:p>
            <a:pPr marL="0" indent="0">
              <a:buNone/>
            </a:pPr>
            <a:endParaRPr lang="en-GB"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BE2A6FE-0DC3-403E-9942-248406E4653A}"/>
              </a:ext>
            </a:extLst>
          </p:cNvPr>
          <p:cNvSpPr/>
          <p:nvPr/>
        </p:nvSpPr>
        <p:spPr>
          <a:xfrm>
            <a:off x="620938" y="5239236"/>
            <a:ext cx="7938973" cy="646331"/>
          </a:xfrm>
          <a:prstGeom prst="rect">
            <a:avLst/>
          </a:prstGeom>
        </p:spPr>
        <p:txBody>
          <a:bodyPr wrap="square">
            <a:spAutoFit/>
          </a:bodyPr>
          <a:lstStyle/>
          <a:p>
            <a:r>
              <a:rPr lang="en-GB" dirty="0">
                <a:solidFill>
                  <a:schemeClr val="tx1">
                    <a:lumMod val="75000"/>
                    <a:lumOff val="25000"/>
                  </a:schemeClr>
                </a:solidFill>
                <a:latin typeface="Calibri" panose="020F0502020204030204" pitchFamily="34" charset="0"/>
                <a:cs typeface="Calibri" panose="020F0502020204030204" pitchFamily="34" charset="0"/>
              </a:rPr>
              <a:t>We look forward to your support and cooperation in making this academic year a memorable and successful experience for your child.</a:t>
            </a:r>
          </a:p>
        </p:txBody>
      </p:sp>
    </p:spTree>
    <p:extLst>
      <p:ext uri="{BB962C8B-B14F-4D97-AF65-F5344CB8AC3E}">
        <p14:creationId xmlns:p14="http://schemas.microsoft.com/office/powerpoint/2010/main" val="124107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3A974D-E061-49B0-8408-FBD85B6677C6}"/>
              </a:ext>
            </a:extLst>
          </p:cNvPr>
          <p:cNvPicPr>
            <a:picLocks noChangeAspect="1"/>
          </p:cNvPicPr>
          <p:nvPr/>
        </p:nvPicPr>
        <p:blipFill>
          <a:blip r:embed="rId2"/>
          <a:stretch>
            <a:fillRect/>
          </a:stretch>
        </p:blipFill>
        <p:spPr>
          <a:xfrm>
            <a:off x="7054726" y="320040"/>
            <a:ext cx="2224028" cy="1709355"/>
          </a:xfrm>
          <a:prstGeom prst="rect">
            <a:avLst/>
          </a:prstGeom>
        </p:spPr>
      </p:pic>
      <p:pic>
        <p:nvPicPr>
          <p:cNvPr id="7" name="Picture 6">
            <a:extLst>
              <a:ext uri="{FF2B5EF4-FFF2-40B4-BE49-F238E27FC236}">
                <a16:creationId xmlns:a16="http://schemas.microsoft.com/office/drawing/2014/main" id="{AFA807C6-F06D-4688-B188-FE0224AE7560}"/>
              </a:ext>
            </a:extLst>
          </p:cNvPr>
          <p:cNvPicPr>
            <a:picLocks noChangeAspect="1"/>
          </p:cNvPicPr>
          <p:nvPr/>
        </p:nvPicPr>
        <p:blipFill>
          <a:blip r:embed="rId3"/>
          <a:stretch>
            <a:fillRect/>
          </a:stretch>
        </p:blipFill>
        <p:spPr>
          <a:xfrm>
            <a:off x="1024389" y="255068"/>
            <a:ext cx="2000250" cy="1847850"/>
          </a:xfrm>
          <a:prstGeom prst="rect">
            <a:avLst/>
          </a:prstGeom>
        </p:spPr>
      </p:pic>
      <p:sp>
        <p:nvSpPr>
          <p:cNvPr id="8" name="TextBox 7">
            <a:extLst>
              <a:ext uri="{FF2B5EF4-FFF2-40B4-BE49-F238E27FC236}">
                <a16:creationId xmlns:a16="http://schemas.microsoft.com/office/drawing/2014/main" id="{589C204B-0F67-48AB-B692-D7C0E9C13680}"/>
              </a:ext>
            </a:extLst>
          </p:cNvPr>
          <p:cNvSpPr txBox="1"/>
          <p:nvPr/>
        </p:nvSpPr>
        <p:spPr>
          <a:xfrm>
            <a:off x="2272055" y="777641"/>
            <a:ext cx="5505650" cy="1107996"/>
          </a:xfrm>
          <a:prstGeom prst="rect">
            <a:avLst/>
          </a:prstGeom>
          <a:noFill/>
        </p:spPr>
        <p:txBody>
          <a:bodyPr wrap="square" rtlCol="0">
            <a:spAutoFit/>
          </a:bodyPr>
          <a:lstStyle/>
          <a:p>
            <a:pPr algn="ctr"/>
            <a:r>
              <a:rPr lang="en-GB" sz="6600" dirty="0"/>
              <a:t>Year 6</a:t>
            </a:r>
          </a:p>
        </p:txBody>
      </p:sp>
      <p:sp>
        <p:nvSpPr>
          <p:cNvPr id="2" name="TextBox 1">
            <a:extLst>
              <a:ext uri="{FF2B5EF4-FFF2-40B4-BE49-F238E27FC236}">
                <a16:creationId xmlns:a16="http://schemas.microsoft.com/office/drawing/2014/main" id="{F4876CD7-2BF7-47C1-A7FC-DC1F9B1123B0}"/>
              </a:ext>
            </a:extLst>
          </p:cNvPr>
          <p:cNvSpPr txBox="1"/>
          <p:nvPr/>
        </p:nvSpPr>
        <p:spPr>
          <a:xfrm>
            <a:off x="4058011" y="2964922"/>
            <a:ext cx="6644329" cy="2246769"/>
          </a:xfrm>
          <a:prstGeom prst="rect">
            <a:avLst/>
          </a:prstGeom>
          <a:noFill/>
        </p:spPr>
        <p:txBody>
          <a:bodyPr wrap="square" rtlCol="0">
            <a:spAutoFit/>
          </a:bodyPr>
          <a:lstStyle/>
          <a:p>
            <a:pPr algn="r"/>
            <a:r>
              <a:rPr lang="en-GB" sz="2800" dirty="0"/>
              <a:t>Singh class- Mrs </a:t>
            </a:r>
            <a:r>
              <a:rPr lang="en-GB" sz="2800" dirty="0" err="1"/>
              <a:t>Dhadwal</a:t>
            </a:r>
            <a:endParaRPr lang="en-GB" sz="2800" dirty="0"/>
          </a:p>
          <a:p>
            <a:pPr algn="r"/>
            <a:endParaRPr lang="en-GB" sz="2800" dirty="0"/>
          </a:p>
          <a:p>
            <a:pPr algn="r"/>
            <a:r>
              <a:rPr lang="en-GB" sz="2800" dirty="0"/>
              <a:t>Yousafzai class- Mrs Murphy/Mr </a:t>
            </a:r>
            <a:r>
              <a:rPr lang="en-GB" sz="2800" dirty="0" err="1"/>
              <a:t>Radmore</a:t>
            </a:r>
            <a:endParaRPr lang="en-GB" sz="2800" dirty="0"/>
          </a:p>
          <a:p>
            <a:pPr algn="r"/>
            <a:endParaRPr lang="en-GB" sz="2800" dirty="0"/>
          </a:p>
          <a:p>
            <a:pPr algn="r"/>
            <a:r>
              <a:rPr lang="en-GB" sz="2800" dirty="0"/>
              <a:t>Thunberg class- Mr Lawless</a:t>
            </a:r>
          </a:p>
        </p:txBody>
      </p:sp>
      <p:pic>
        <p:nvPicPr>
          <p:cNvPr id="9" name="Picture 8">
            <a:extLst>
              <a:ext uri="{FF2B5EF4-FFF2-40B4-BE49-F238E27FC236}">
                <a16:creationId xmlns:a16="http://schemas.microsoft.com/office/drawing/2014/main" id="{2A2F58A4-BEEF-4EA5-B319-1E85F5F1373F}"/>
              </a:ext>
            </a:extLst>
          </p:cNvPr>
          <p:cNvPicPr>
            <a:picLocks noChangeAspect="1"/>
          </p:cNvPicPr>
          <p:nvPr/>
        </p:nvPicPr>
        <p:blipFill>
          <a:blip r:embed="rId4"/>
          <a:stretch>
            <a:fillRect/>
          </a:stretch>
        </p:blipFill>
        <p:spPr>
          <a:xfrm>
            <a:off x="768747" y="2353340"/>
            <a:ext cx="1105297" cy="1516686"/>
          </a:xfrm>
          <a:prstGeom prst="rect">
            <a:avLst/>
          </a:prstGeom>
        </p:spPr>
      </p:pic>
      <p:pic>
        <p:nvPicPr>
          <p:cNvPr id="11" name="Picture 10">
            <a:extLst>
              <a:ext uri="{FF2B5EF4-FFF2-40B4-BE49-F238E27FC236}">
                <a16:creationId xmlns:a16="http://schemas.microsoft.com/office/drawing/2014/main" id="{0141E17E-2CCB-434B-9A09-073706A5F247}"/>
              </a:ext>
            </a:extLst>
          </p:cNvPr>
          <p:cNvPicPr>
            <a:picLocks noChangeAspect="1"/>
          </p:cNvPicPr>
          <p:nvPr/>
        </p:nvPicPr>
        <p:blipFill>
          <a:blip r:embed="rId5"/>
          <a:stretch>
            <a:fillRect/>
          </a:stretch>
        </p:blipFill>
        <p:spPr>
          <a:xfrm>
            <a:off x="2471339" y="3364406"/>
            <a:ext cx="1106600" cy="1447802"/>
          </a:xfrm>
          <a:prstGeom prst="rect">
            <a:avLst/>
          </a:prstGeom>
        </p:spPr>
      </p:pic>
      <p:pic>
        <p:nvPicPr>
          <p:cNvPr id="12" name="Picture 11">
            <a:extLst>
              <a:ext uri="{FF2B5EF4-FFF2-40B4-BE49-F238E27FC236}">
                <a16:creationId xmlns:a16="http://schemas.microsoft.com/office/drawing/2014/main" id="{EC87AB6D-320A-4F06-A629-9A8BE03FA3EE}"/>
              </a:ext>
            </a:extLst>
          </p:cNvPr>
          <p:cNvPicPr>
            <a:picLocks noChangeAspect="1"/>
          </p:cNvPicPr>
          <p:nvPr/>
        </p:nvPicPr>
        <p:blipFill>
          <a:blip r:embed="rId6"/>
          <a:stretch>
            <a:fillRect/>
          </a:stretch>
        </p:blipFill>
        <p:spPr>
          <a:xfrm>
            <a:off x="4138940" y="5087377"/>
            <a:ext cx="1194437" cy="1447803"/>
          </a:xfrm>
          <a:prstGeom prst="rect">
            <a:avLst/>
          </a:prstGeom>
        </p:spPr>
      </p:pic>
      <p:pic>
        <p:nvPicPr>
          <p:cNvPr id="13" name="Picture 12">
            <a:extLst>
              <a:ext uri="{FF2B5EF4-FFF2-40B4-BE49-F238E27FC236}">
                <a16:creationId xmlns:a16="http://schemas.microsoft.com/office/drawing/2014/main" id="{78166B66-F5B4-48AE-B842-7ADE33061D94}"/>
              </a:ext>
            </a:extLst>
          </p:cNvPr>
          <p:cNvPicPr>
            <a:picLocks noChangeAspect="1"/>
          </p:cNvPicPr>
          <p:nvPr/>
        </p:nvPicPr>
        <p:blipFill>
          <a:blip r:embed="rId7"/>
          <a:stretch>
            <a:fillRect/>
          </a:stretch>
        </p:blipFill>
        <p:spPr>
          <a:xfrm>
            <a:off x="199320" y="4536886"/>
            <a:ext cx="2243883" cy="2318758"/>
          </a:xfrm>
          <a:prstGeom prst="rect">
            <a:avLst/>
          </a:prstGeom>
        </p:spPr>
      </p:pic>
    </p:spTree>
    <p:extLst>
      <p:ext uri="{BB962C8B-B14F-4D97-AF65-F5344CB8AC3E}">
        <p14:creationId xmlns:p14="http://schemas.microsoft.com/office/powerpoint/2010/main" val="1264766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BF76-9BC7-4E2B-8ED9-1A98FB7D5388}"/>
              </a:ext>
            </a:extLst>
          </p:cNvPr>
          <p:cNvSpPr>
            <a:spLocks noGrp="1"/>
          </p:cNvSpPr>
          <p:nvPr>
            <p:ph type="title"/>
          </p:nvPr>
        </p:nvSpPr>
        <p:spPr>
          <a:xfrm>
            <a:off x="241106" y="615193"/>
            <a:ext cx="8596668" cy="1320800"/>
          </a:xfrm>
        </p:spPr>
        <p:txBody>
          <a:bodyPr/>
          <a:lstStyle/>
          <a:p>
            <a:r>
              <a:rPr lang="en-GB" dirty="0"/>
              <a:t>Curriculum</a:t>
            </a:r>
          </a:p>
        </p:txBody>
      </p:sp>
      <p:sp>
        <p:nvSpPr>
          <p:cNvPr id="3" name="Content Placeholder 2">
            <a:extLst>
              <a:ext uri="{FF2B5EF4-FFF2-40B4-BE49-F238E27FC236}">
                <a16:creationId xmlns:a16="http://schemas.microsoft.com/office/drawing/2014/main" id="{88EDBA8E-362D-4656-8916-AB6643E3E3B3}"/>
              </a:ext>
            </a:extLst>
          </p:cNvPr>
          <p:cNvSpPr>
            <a:spLocks noGrp="1"/>
          </p:cNvSpPr>
          <p:nvPr>
            <p:ph idx="1"/>
          </p:nvPr>
        </p:nvSpPr>
        <p:spPr>
          <a:xfrm>
            <a:off x="241106" y="1825029"/>
            <a:ext cx="2706881" cy="3880773"/>
          </a:xfrm>
        </p:spPr>
        <p:txBody>
          <a:bodyPr>
            <a:normAutofit/>
          </a:bodyPr>
          <a:lstStyle/>
          <a:p>
            <a:r>
              <a:rPr lang="en-GB" dirty="0"/>
              <a:t>Each half term you will receive an overview outlining what your child will be learning in school.</a:t>
            </a:r>
          </a:p>
          <a:p>
            <a:r>
              <a:rPr lang="en-GB" dirty="0"/>
              <a:t>You may want to visit the library to research some of the topics we will be covering.</a:t>
            </a:r>
          </a:p>
        </p:txBody>
      </p:sp>
      <p:pic>
        <p:nvPicPr>
          <p:cNvPr id="11" name="Picture 10">
            <a:extLst>
              <a:ext uri="{FF2B5EF4-FFF2-40B4-BE49-F238E27FC236}">
                <a16:creationId xmlns:a16="http://schemas.microsoft.com/office/drawing/2014/main" id="{276966A7-AD4E-4960-B269-35427FD18094}"/>
              </a:ext>
            </a:extLst>
          </p:cNvPr>
          <p:cNvPicPr>
            <a:picLocks noChangeAspect="1"/>
          </p:cNvPicPr>
          <p:nvPr/>
        </p:nvPicPr>
        <p:blipFill>
          <a:blip r:embed="rId2"/>
          <a:stretch>
            <a:fillRect/>
          </a:stretch>
        </p:blipFill>
        <p:spPr>
          <a:xfrm>
            <a:off x="2947987" y="350345"/>
            <a:ext cx="9140280" cy="6293736"/>
          </a:xfrm>
          <a:prstGeom prst="rect">
            <a:avLst/>
          </a:prstGeom>
        </p:spPr>
      </p:pic>
    </p:spTree>
    <p:extLst>
      <p:ext uri="{BB962C8B-B14F-4D97-AF65-F5344CB8AC3E}">
        <p14:creationId xmlns:p14="http://schemas.microsoft.com/office/powerpoint/2010/main" val="379308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BF76-9BC7-4E2B-8ED9-1A98FB7D5388}"/>
              </a:ext>
            </a:extLst>
          </p:cNvPr>
          <p:cNvSpPr>
            <a:spLocks noGrp="1"/>
          </p:cNvSpPr>
          <p:nvPr>
            <p:ph type="title"/>
          </p:nvPr>
        </p:nvSpPr>
        <p:spPr>
          <a:xfrm>
            <a:off x="517944" y="517321"/>
            <a:ext cx="8596668" cy="1320800"/>
          </a:xfrm>
        </p:spPr>
        <p:txBody>
          <a:bodyPr/>
          <a:lstStyle/>
          <a:p>
            <a:r>
              <a:rPr lang="en-GB" dirty="0"/>
              <a:t>Curriculum</a:t>
            </a:r>
          </a:p>
        </p:txBody>
      </p:sp>
      <p:sp>
        <p:nvSpPr>
          <p:cNvPr id="6" name="Content Placeholder 5">
            <a:extLst>
              <a:ext uri="{FF2B5EF4-FFF2-40B4-BE49-F238E27FC236}">
                <a16:creationId xmlns:a16="http://schemas.microsoft.com/office/drawing/2014/main" id="{940D2820-50A5-4412-83C6-0C4DE2B64545}"/>
              </a:ext>
            </a:extLst>
          </p:cNvPr>
          <p:cNvSpPr>
            <a:spLocks noGrp="1"/>
          </p:cNvSpPr>
          <p:nvPr>
            <p:ph idx="1"/>
          </p:nvPr>
        </p:nvSpPr>
        <p:spPr>
          <a:xfrm>
            <a:off x="316608" y="1674027"/>
            <a:ext cx="3506359" cy="3880773"/>
          </a:xfrm>
        </p:spPr>
        <p:txBody>
          <a:bodyPr/>
          <a:lstStyle/>
          <a:p>
            <a:r>
              <a:rPr lang="en-GB" dirty="0"/>
              <a:t>The overview will also include ideas for learning at home and places to visit to support the curriculum.  </a:t>
            </a:r>
          </a:p>
          <a:p>
            <a:endParaRPr lang="en-GB" dirty="0"/>
          </a:p>
        </p:txBody>
      </p:sp>
      <p:pic>
        <p:nvPicPr>
          <p:cNvPr id="3" name="Picture 2">
            <a:extLst>
              <a:ext uri="{FF2B5EF4-FFF2-40B4-BE49-F238E27FC236}">
                <a16:creationId xmlns:a16="http://schemas.microsoft.com/office/drawing/2014/main" id="{0222DC10-CA74-4203-9F79-D38D1CEC37BD}"/>
              </a:ext>
            </a:extLst>
          </p:cNvPr>
          <p:cNvPicPr>
            <a:picLocks noChangeAspect="1"/>
          </p:cNvPicPr>
          <p:nvPr/>
        </p:nvPicPr>
        <p:blipFill>
          <a:blip r:embed="rId2"/>
          <a:stretch>
            <a:fillRect/>
          </a:stretch>
        </p:blipFill>
        <p:spPr>
          <a:xfrm>
            <a:off x="3822967" y="908917"/>
            <a:ext cx="7786018" cy="5431762"/>
          </a:xfrm>
          <a:prstGeom prst="rect">
            <a:avLst/>
          </a:prstGeom>
        </p:spPr>
      </p:pic>
      <p:sp>
        <p:nvSpPr>
          <p:cNvPr id="4" name="TextBox 3">
            <a:extLst>
              <a:ext uri="{FF2B5EF4-FFF2-40B4-BE49-F238E27FC236}">
                <a16:creationId xmlns:a16="http://schemas.microsoft.com/office/drawing/2014/main" id="{98B783F8-1F1B-4A0B-8A24-F4D827BC89E5}"/>
              </a:ext>
            </a:extLst>
          </p:cNvPr>
          <p:cNvSpPr txBox="1"/>
          <p:nvPr/>
        </p:nvSpPr>
        <p:spPr>
          <a:xfrm>
            <a:off x="8951053" y="3558485"/>
            <a:ext cx="2147582" cy="861774"/>
          </a:xfrm>
          <a:prstGeom prst="rect">
            <a:avLst/>
          </a:prstGeom>
          <a:noFill/>
        </p:spPr>
        <p:txBody>
          <a:bodyPr wrap="square" rtlCol="0">
            <a:spAutoFit/>
          </a:bodyPr>
          <a:lstStyle/>
          <a:p>
            <a:pPr algn="ctr"/>
            <a:r>
              <a:rPr lang="en-GB" sz="1000" u="sng" dirty="0"/>
              <a:t>SPAG.com</a:t>
            </a:r>
          </a:p>
          <a:p>
            <a:r>
              <a:rPr lang="en-GB" sz="1000" dirty="0">
                <a:hlinkClick r:id="rId3">
                  <a:extLst>
                    <a:ext uri="{A12FA001-AC4F-418D-AE19-62706E023703}">
                      <ahyp:hlinkClr xmlns:ahyp="http://schemas.microsoft.com/office/drawing/2018/hyperlinkcolor" val="tx"/>
                    </a:ext>
                  </a:extLst>
                </a:hlinkClick>
              </a:rPr>
              <a:t>https://www.spag.com/</a:t>
            </a:r>
            <a:endParaRPr lang="en-GB" sz="1000" dirty="0"/>
          </a:p>
          <a:p>
            <a:endParaRPr lang="en-GB" sz="1000" dirty="0"/>
          </a:p>
          <a:p>
            <a:pPr algn="ctr"/>
            <a:r>
              <a:rPr lang="en-GB" sz="1000" u="sng" dirty="0"/>
              <a:t>Mymaths</a:t>
            </a:r>
          </a:p>
          <a:p>
            <a:r>
              <a:rPr lang="en-GB" sz="1000" dirty="0"/>
              <a:t>https://www.mymaths.co.uk/</a:t>
            </a:r>
          </a:p>
        </p:txBody>
      </p:sp>
      <p:sp>
        <p:nvSpPr>
          <p:cNvPr id="7" name="Rectangle 6">
            <a:extLst>
              <a:ext uri="{FF2B5EF4-FFF2-40B4-BE49-F238E27FC236}">
                <a16:creationId xmlns:a16="http://schemas.microsoft.com/office/drawing/2014/main" id="{9B2F2B93-2513-4318-8207-5DD9C7DA932D}"/>
              </a:ext>
            </a:extLst>
          </p:cNvPr>
          <p:cNvSpPr/>
          <p:nvPr/>
        </p:nvSpPr>
        <p:spPr>
          <a:xfrm>
            <a:off x="4295163" y="5444455"/>
            <a:ext cx="6736360" cy="427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8447B72-6F62-421F-A9E4-1543596B595A}"/>
              </a:ext>
            </a:extLst>
          </p:cNvPr>
          <p:cNvSpPr txBox="1"/>
          <p:nvPr/>
        </p:nvSpPr>
        <p:spPr>
          <a:xfrm>
            <a:off x="4261607" y="5535817"/>
            <a:ext cx="6803472" cy="338554"/>
          </a:xfrm>
          <a:prstGeom prst="rect">
            <a:avLst/>
          </a:prstGeom>
          <a:noFill/>
        </p:spPr>
        <p:txBody>
          <a:bodyPr wrap="square" rtlCol="0">
            <a:spAutoFit/>
          </a:bodyPr>
          <a:lstStyle/>
          <a:p>
            <a:r>
              <a:rPr lang="en-GB" sz="800" dirty="0"/>
              <a:t>In Year 6, we expect the children to read for at least 30 minutes every day. Children should change their reading book when they have finished reading it and should ensure that they sign their reading record daily.</a:t>
            </a:r>
          </a:p>
        </p:txBody>
      </p:sp>
    </p:spTree>
    <p:extLst>
      <p:ext uri="{BB962C8B-B14F-4D97-AF65-F5344CB8AC3E}">
        <p14:creationId xmlns:p14="http://schemas.microsoft.com/office/powerpoint/2010/main" val="148923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BF76-9BC7-4E2B-8ED9-1A98FB7D5388}"/>
              </a:ext>
            </a:extLst>
          </p:cNvPr>
          <p:cNvSpPr>
            <a:spLocks noGrp="1"/>
          </p:cNvSpPr>
          <p:nvPr>
            <p:ph type="title"/>
          </p:nvPr>
        </p:nvSpPr>
        <p:spPr>
          <a:xfrm>
            <a:off x="551499" y="559266"/>
            <a:ext cx="8596668" cy="1320800"/>
          </a:xfrm>
        </p:spPr>
        <p:txBody>
          <a:bodyPr/>
          <a:lstStyle/>
          <a:p>
            <a:r>
              <a:rPr lang="en-GB" dirty="0"/>
              <a:t>Key Instant Recall Facts</a:t>
            </a:r>
          </a:p>
        </p:txBody>
      </p:sp>
      <p:sp>
        <p:nvSpPr>
          <p:cNvPr id="6" name="Content Placeholder 5">
            <a:extLst>
              <a:ext uri="{FF2B5EF4-FFF2-40B4-BE49-F238E27FC236}">
                <a16:creationId xmlns:a16="http://schemas.microsoft.com/office/drawing/2014/main" id="{940D2820-50A5-4412-83C6-0C4DE2B64545}"/>
              </a:ext>
            </a:extLst>
          </p:cNvPr>
          <p:cNvSpPr>
            <a:spLocks noGrp="1"/>
          </p:cNvSpPr>
          <p:nvPr>
            <p:ph idx="1"/>
          </p:nvPr>
        </p:nvSpPr>
        <p:spPr>
          <a:xfrm>
            <a:off x="618611" y="2158833"/>
            <a:ext cx="3506359" cy="3880773"/>
          </a:xfrm>
        </p:spPr>
        <p:txBody>
          <a:bodyPr/>
          <a:lstStyle/>
          <a:p>
            <a:r>
              <a:rPr lang="en-GB" dirty="0"/>
              <a:t>You will also receive information about key facts children will be learning in maths. </a:t>
            </a:r>
          </a:p>
          <a:p>
            <a:r>
              <a:rPr lang="en-GB" dirty="0"/>
              <a:t>These will be facts that are useful for children to learn and be able to recall fluently.</a:t>
            </a:r>
          </a:p>
          <a:p>
            <a:endParaRPr lang="en-GB" dirty="0"/>
          </a:p>
        </p:txBody>
      </p:sp>
      <p:pic>
        <p:nvPicPr>
          <p:cNvPr id="4" name="Picture 3">
            <a:extLst>
              <a:ext uri="{FF2B5EF4-FFF2-40B4-BE49-F238E27FC236}">
                <a16:creationId xmlns:a16="http://schemas.microsoft.com/office/drawing/2014/main" id="{82994CEB-CAAA-4790-B129-4D11E56EFDAB}"/>
              </a:ext>
            </a:extLst>
          </p:cNvPr>
          <p:cNvPicPr>
            <a:picLocks noChangeAspect="1"/>
          </p:cNvPicPr>
          <p:nvPr/>
        </p:nvPicPr>
        <p:blipFill rotWithShape="1">
          <a:blip r:embed="rId2"/>
          <a:srcRect r="17226"/>
          <a:stretch/>
        </p:blipFill>
        <p:spPr>
          <a:xfrm>
            <a:off x="3945590" y="1202524"/>
            <a:ext cx="8246410" cy="5096210"/>
          </a:xfrm>
          <a:prstGeom prst="rect">
            <a:avLst/>
          </a:prstGeom>
        </p:spPr>
      </p:pic>
    </p:spTree>
    <p:extLst>
      <p:ext uri="{BB962C8B-B14F-4D97-AF65-F5344CB8AC3E}">
        <p14:creationId xmlns:p14="http://schemas.microsoft.com/office/powerpoint/2010/main" val="104232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FDA65E-4302-479F-927A-AFA473B2C711}"/>
              </a:ext>
            </a:extLst>
          </p:cNvPr>
          <p:cNvSpPr/>
          <p:nvPr/>
        </p:nvSpPr>
        <p:spPr>
          <a:xfrm>
            <a:off x="674073" y="397587"/>
            <a:ext cx="3789820" cy="646331"/>
          </a:xfrm>
          <a:prstGeom prst="rect">
            <a:avLst/>
          </a:prstGeom>
        </p:spPr>
        <p:txBody>
          <a:bodyPr wrap="none">
            <a:spAutoFit/>
          </a:bodyPr>
          <a:lstStyle/>
          <a:p>
            <a:r>
              <a:rPr lang="en-GB" sz="3600" dirty="0">
                <a:solidFill>
                  <a:schemeClr val="accent1"/>
                </a:solidFill>
              </a:rPr>
              <a:t>Educational visits</a:t>
            </a:r>
          </a:p>
        </p:txBody>
      </p:sp>
      <p:sp>
        <p:nvSpPr>
          <p:cNvPr id="7" name="Content Placeholder 2">
            <a:extLst>
              <a:ext uri="{FF2B5EF4-FFF2-40B4-BE49-F238E27FC236}">
                <a16:creationId xmlns:a16="http://schemas.microsoft.com/office/drawing/2014/main" id="{9C319B21-3F37-43D5-BBB4-2D50167904D7}"/>
              </a:ext>
            </a:extLst>
          </p:cNvPr>
          <p:cNvSpPr txBox="1">
            <a:spLocks/>
          </p:cNvSpPr>
          <p:nvPr/>
        </p:nvSpPr>
        <p:spPr>
          <a:xfrm>
            <a:off x="674073" y="1334588"/>
            <a:ext cx="4937893" cy="11971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latin typeface="Calibri" panose="020F0502020204030204" pitchFamily="34" charset="0"/>
                <a:cs typeface="Calibri" panose="020F0502020204030204" pitchFamily="34" charset="0"/>
              </a:rPr>
              <a:t>Below are some of the visits we hope to take part in, others may be included. Further information will follow once dates are confirmed.</a:t>
            </a:r>
          </a:p>
          <a:p>
            <a:pPr marL="0" indent="0">
              <a:buNone/>
            </a:pPr>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a:p>
            <a:endParaRPr lang="en-GB" dirty="0"/>
          </a:p>
        </p:txBody>
      </p:sp>
      <p:graphicFrame>
        <p:nvGraphicFramePr>
          <p:cNvPr id="9" name="Table 8">
            <a:extLst>
              <a:ext uri="{FF2B5EF4-FFF2-40B4-BE49-F238E27FC236}">
                <a16:creationId xmlns:a16="http://schemas.microsoft.com/office/drawing/2014/main" id="{B21B197D-2BE9-48E7-8AFA-FE2B05D586CF}"/>
              </a:ext>
            </a:extLst>
          </p:cNvPr>
          <p:cNvGraphicFramePr>
            <a:graphicFrameLocks noGrp="1"/>
          </p:cNvGraphicFramePr>
          <p:nvPr>
            <p:extLst>
              <p:ext uri="{D42A27DB-BD31-4B8C-83A1-F6EECF244321}">
                <p14:modId xmlns:p14="http://schemas.microsoft.com/office/powerpoint/2010/main" val="158196770"/>
              </p:ext>
            </p:extLst>
          </p:nvPr>
        </p:nvGraphicFramePr>
        <p:xfrm>
          <a:off x="861845" y="2686568"/>
          <a:ext cx="6886044" cy="1219200"/>
        </p:xfrm>
        <a:graphic>
          <a:graphicData uri="http://schemas.openxmlformats.org/drawingml/2006/table">
            <a:tbl>
              <a:tblPr firstRow="1" bandRow="1">
                <a:tableStyleId>{5C22544A-7EE6-4342-B048-85BDC9FD1C3A}</a:tableStyleId>
              </a:tblPr>
              <a:tblGrid>
                <a:gridCol w="3446283">
                  <a:extLst>
                    <a:ext uri="{9D8B030D-6E8A-4147-A177-3AD203B41FA5}">
                      <a16:colId xmlns:a16="http://schemas.microsoft.com/office/drawing/2014/main" val="261844127"/>
                    </a:ext>
                  </a:extLst>
                </a:gridCol>
                <a:gridCol w="3439761">
                  <a:extLst>
                    <a:ext uri="{9D8B030D-6E8A-4147-A177-3AD203B41FA5}">
                      <a16:colId xmlns:a16="http://schemas.microsoft.com/office/drawing/2014/main" val="3191962095"/>
                    </a:ext>
                  </a:extLst>
                </a:gridCol>
              </a:tblGrid>
              <a:tr h="262002">
                <a:tc>
                  <a:txBody>
                    <a:bodyPr/>
                    <a:lstStyle/>
                    <a:p>
                      <a:r>
                        <a:rPr lang="en-GB" sz="1400" dirty="0"/>
                        <a:t>Term</a:t>
                      </a:r>
                    </a:p>
                  </a:txBody>
                  <a:tcPr/>
                </a:tc>
                <a:tc>
                  <a:txBody>
                    <a:bodyPr/>
                    <a:lstStyle/>
                    <a:p>
                      <a:r>
                        <a:rPr lang="en-GB" sz="1400" dirty="0"/>
                        <a:t>Visit</a:t>
                      </a:r>
                    </a:p>
                  </a:txBody>
                  <a:tcPr/>
                </a:tc>
                <a:extLst>
                  <a:ext uri="{0D108BD9-81ED-4DB2-BD59-A6C34878D82A}">
                    <a16:rowId xmlns:a16="http://schemas.microsoft.com/office/drawing/2014/main" val="221483496"/>
                  </a:ext>
                </a:extLst>
              </a:tr>
              <a:tr h="262002">
                <a:tc>
                  <a:txBody>
                    <a:bodyPr/>
                    <a:lstStyle/>
                    <a:p>
                      <a:r>
                        <a:rPr lang="en-GB" sz="1400" dirty="0"/>
                        <a:t>Autumn</a:t>
                      </a:r>
                    </a:p>
                  </a:txBody>
                  <a:tcPr/>
                </a:tc>
                <a:tc>
                  <a:txBody>
                    <a:bodyPr/>
                    <a:lstStyle/>
                    <a:p>
                      <a:r>
                        <a:rPr lang="en-GB" sz="1400" dirty="0"/>
                        <a:t>Gurdwara</a:t>
                      </a:r>
                    </a:p>
                  </a:txBody>
                  <a:tcPr/>
                </a:tc>
                <a:extLst>
                  <a:ext uri="{0D108BD9-81ED-4DB2-BD59-A6C34878D82A}">
                    <a16:rowId xmlns:a16="http://schemas.microsoft.com/office/drawing/2014/main" val="3228475440"/>
                  </a:ext>
                </a:extLst>
              </a:tr>
              <a:tr h="262002">
                <a:tc>
                  <a:txBody>
                    <a:bodyPr/>
                    <a:lstStyle/>
                    <a:p>
                      <a:r>
                        <a:rPr lang="en-GB" sz="1400" dirty="0"/>
                        <a:t>Spring</a:t>
                      </a:r>
                    </a:p>
                  </a:txBody>
                  <a:tcPr/>
                </a:tc>
                <a:tc>
                  <a:txBody>
                    <a:bodyPr/>
                    <a:lstStyle/>
                    <a:p>
                      <a:r>
                        <a:rPr lang="en-GB" sz="1400" dirty="0"/>
                        <a:t>The Globe</a:t>
                      </a:r>
                    </a:p>
                  </a:txBody>
                  <a:tcPr/>
                </a:tc>
                <a:extLst>
                  <a:ext uri="{0D108BD9-81ED-4DB2-BD59-A6C34878D82A}">
                    <a16:rowId xmlns:a16="http://schemas.microsoft.com/office/drawing/2014/main" val="336126528"/>
                  </a:ext>
                </a:extLst>
              </a:tr>
              <a:tr h="262002">
                <a:tc>
                  <a:txBody>
                    <a:bodyPr/>
                    <a:lstStyle/>
                    <a:p>
                      <a:r>
                        <a:rPr lang="en-GB" sz="1400" dirty="0"/>
                        <a:t>Summer</a:t>
                      </a:r>
                    </a:p>
                  </a:txBody>
                  <a:tcPr/>
                </a:tc>
                <a:tc>
                  <a:txBody>
                    <a:bodyPr/>
                    <a:lstStyle/>
                    <a:p>
                      <a:r>
                        <a:rPr lang="en-GB" sz="1400" dirty="0"/>
                        <a:t>Southend</a:t>
                      </a:r>
                    </a:p>
                  </a:txBody>
                  <a:tcPr/>
                </a:tc>
                <a:extLst>
                  <a:ext uri="{0D108BD9-81ED-4DB2-BD59-A6C34878D82A}">
                    <a16:rowId xmlns:a16="http://schemas.microsoft.com/office/drawing/2014/main" val="92728787"/>
                  </a:ext>
                </a:extLst>
              </a:tr>
            </a:tbl>
          </a:graphicData>
        </a:graphic>
      </p:graphicFrame>
    </p:spTree>
    <p:extLst>
      <p:ext uri="{BB962C8B-B14F-4D97-AF65-F5344CB8AC3E}">
        <p14:creationId xmlns:p14="http://schemas.microsoft.com/office/powerpoint/2010/main" val="2218891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BF76-9BC7-4E2B-8ED9-1A98FB7D5388}"/>
              </a:ext>
            </a:extLst>
          </p:cNvPr>
          <p:cNvSpPr>
            <a:spLocks noGrp="1"/>
          </p:cNvSpPr>
          <p:nvPr>
            <p:ph type="title"/>
          </p:nvPr>
        </p:nvSpPr>
        <p:spPr/>
        <p:txBody>
          <a:bodyPr/>
          <a:lstStyle/>
          <a:p>
            <a:r>
              <a:rPr lang="en-GB" dirty="0"/>
              <a:t>Reading expectations</a:t>
            </a:r>
          </a:p>
        </p:txBody>
      </p:sp>
      <p:sp>
        <p:nvSpPr>
          <p:cNvPr id="3" name="Content Placeholder 2">
            <a:extLst>
              <a:ext uri="{FF2B5EF4-FFF2-40B4-BE49-F238E27FC236}">
                <a16:creationId xmlns:a16="http://schemas.microsoft.com/office/drawing/2014/main" id="{88EDBA8E-362D-4656-8916-AB6643E3E3B3}"/>
              </a:ext>
            </a:extLst>
          </p:cNvPr>
          <p:cNvSpPr>
            <a:spLocks noGrp="1"/>
          </p:cNvSpPr>
          <p:nvPr>
            <p:ph idx="1"/>
          </p:nvPr>
        </p:nvSpPr>
        <p:spPr>
          <a:xfrm>
            <a:off x="677334" y="1459549"/>
            <a:ext cx="8596668" cy="964237"/>
          </a:xfrm>
        </p:spPr>
        <p:txBody>
          <a:bodyPr>
            <a:normAutofit fontScale="92500" lnSpcReduction="20000"/>
          </a:bodyPr>
          <a:lstStyle/>
          <a:p>
            <a:pPr marL="0" indent="0">
              <a:buNone/>
            </a:pPr>
            <a:r>
              <a:rPr lang="en-GB" dirty="0"/>
              <a:t>It is vital that children read regularly at home so below are the expectations for this. We are very grateful for the support you give your children and we would ask that you continue as it is important we work together to continue to develop your children’s enjoyment of reading as well as their comprehension skills. </a:t>
            </a:r>
          </a:p>
          <a:p>
            <a:endParaRPr lang="en-GB" dirty="0"/>
          </a:p>
        </p:txBody>
      </p:sp>
      <p:pic>
        <p:nvPicPr>
          <p:cNvPr id="7" name="Picture 6">
            <a:extLst>
              <a:ext uri="{FF2B5EF4-FFF2-40B4-BE49-F238E27FC236}">
                <a16:creationId xmlns:a16="http://schemas.microsoft.com/office/drawing/2014/main" id="{FDE3892C-B4BF-4302-B734-7CE93C34DAD2}"/>
              </a:ext>
            </a:extLst>
          </p:cNvPr>
          <p:cNvPicPr>
            <a:picLocks noChangeAspect="1"/>
          </p:cNvPicPr>
          <p:nvPr/>
        </p:nvPicPr>
        <p:blipFill>
          <a:blip r:embed="rId2"/>
          <a:stretch>
            <a:fillRect/>
          </a:stretch>
        </p:blipFill>
        <p:spPr>
          <a:xfrm>
            <a:off x="343154" y="3903239"/>
            <a:ext cx="2426550" cy="2426550"/>
          </a:xfrm>
          <a:prstGeom prst="rect">
            <a:avLst/>
          </a:prstGeom>
        </p:spPr>
      </p:pic>
      <p:sp>
        <p:nvSpPr>
          <p:cNvPr id="4" name="TextBox 3">
            <a:extLst>
              <a:ext uri="{FF2B5EF4-FFF2-40B4-BE49-F238E27FC236}">
                <a16:creationId xmlns:a16="http://schemas.microsoft.com/office/drawing/2014/main" id="{907C0F4D-105F-4DD5-BD74-43AE5EB9346C}"/>
              </a:ext>
            </a:extLst>
          </p:cNvPr>
          <p:cNvSpPr txBox="1"/>
          <p:nvPr/>
        </p:nvSpPr>
        <p:spPr>
          <a:xfrm>
            <a:off x="2769704" y="2619277"/>
            <a:ext cx="7156174" cy="2308324"/>
          </a:xfrm>
          <a:prstGeom prst="rect">
            <a:avLst/>
          </a:prstGeom>
          <a:noFill/>
        </p:spPr>
        <p:txBody>
          <a:bodyPr wrap="square" rtlCol="0">
            <a:spAutoFit/>
          </a:bodyPr>
          <a:lstStyle/>
          <a:p>
            <a:pPr marL="285750" indent="-285750">
              <a:buFont typeface="Arial" panose="020B0604020202020204" pitchFamily="34" charset="0"/>
              <a:buChar char="•"/>
            </a:pPr>
            <a:r>
              <a:rPr lang="en-GB" dirty="0"/>
              <a:t>Children should read at home at least six times a week for 30 minutes. </a:t>
            </a:r>
          </a:p>
          <a:p>
            <a:pPr marL="285750" indent="-285750">
              <a:buFont typeface="Arial" panose="020B0604020202020204" pitchFamily="34" charset="0"/>
              <a:buChar char="•"/>
            </a:pPr>
            <a:r>
              <a:rPr lang="en-GB" dirty="0"/>
              <a:t>Once your child is a free reader, they can write in their reading record themselves. An adult must still sign it once a week.</a:t>
            </a:r>
          </a:p>
          <a:p>
            <a:pPr marL="285750" indent="-285750">
              <a:buFont typeface="Arial" panose="020B0604020202020204" pitchFamily="34" charset="0"/>
              <a:buChar char="•"/>
            </a:pPr>
            <a:r>
              <a:rPr lang="en-GB" dirty="0"/>
              <a:t>Children are responsible for changing their reading book when they have finished it.</a:t>
            </a:r>
          </a:p>
          <a:p>
            <a:pPr marL="285750" indent="-285750">
              <a:buFont typeface="Arial" panose="020B0604020202020204" pitchFamily="34" charset="0"/>
              <a:buChar char="•"/>
            </a:pPr>
            <a:r>
              <a:rPr lang="en-GB" dirty="0"/>
              <a:t>Reading records will be checked daily in school so please ensure that your child has read at home.</a:t>
            </a:r>
          </a:p>
        </p:txBody>
      </p:sp>
    </p:spTree>
    <p:extLst>
      <p:ext uri="{BB962C8B-B14F-4D97-AF65-F5344CB8AC3E}">
        <p14:creationId xmlns:p14="http://schemas.microsoft.com/office/powerpoint/2010/main" val="65632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B6E5E-DDB8-4A9B-A5A2-F17FFD5A33C3}"/>
              </a:ext>
            </a:extLst>
          </p:cNvPr>
          <p:cNvSpPr>
            <a:spLocks noGrp="1"/>
          </p:cNvSpPr>
          <p:nvPr>
            <p:ph type="title"/>
          </p:nvPr>
        </p:nvSpPr>
        <p:spPr>
          <a:xfrm>
            <a:off x="677334" y="609600"/>
            <a:ext cx="8596668" cy="774526"/>
          </a:xfrm>
        </p:spPr>
        <p:txBody>
          <a:bodyPr/>
          <a:lstStyle/>
          <a:p>
            <a:r>
              <a:rPr lang="en-GB" dirty="0"/>
              <a:t>Reading at home</a:t>
            </a:r>
          </a:p>
        </p:txBody>
      </p:sp>
      <p:sp>
        <p:nvSpPr>
          <p:cNvPr id="3" name="Content Placeholder 2">
            <a:extLst>
              <a:ext uri="{FF2B5EF4-FFF2-40B4-BE49-F238E27FC236}">
                <a16:creationId xmlns:a16="http://schemas.microsoft.com/office/drawing/2014/main" id="{EA68F008-3895-46BA-B6BD-D98F5897140A}"/>
              </a:ext>
            </a:extLst>
          </p:cNvPr>
          <p:cNvSpPr>
            <a:spLocks noGrp="1"/>
          </p:cNvSpPr>
          <p:nvPr>
            <p:ph idx="1"/>
          </p:nvPr>
        </p:nvSpPr>
        <p:spPr>
          <a:xfrm>
            <a:off x="5692140" y="2160589"/>
            <a:ext cx="3581862" cy="3880773"/>
          </a:xfrm>
        </p:spPr>
        <p:txBody>
          <a:bodyPr/>
          <a:lstStyle/>
          <a:p>
            <a:r>
              <a:rPr lang="en-GB" dirty="0"/>
              <a:t>Recommended reading lists can be found on the Mayespark website. </a:t>
            </a:r>
          </a:p>
          <a:p>
            <a:r>
              <a:rPr lang="en-GB" dirty="0"/>
              <a:t>Children will also visit the local library with their class each half term.</a:t>
            </a:r>
          </a:p>
          <a:p>
            <a:r>
              <a:rPr lang="en-GB" dirty="0"/>
              <a:t>You can also visit the library to access a broader variety of books for free.</a:t>
            </a:r>
          </a:p>
        </p:txBody>
      </p:sp>
      <p:pic>
        <p:nvPicPr>
          <p:cNvPr id="4" name="Picture 3">
            <a:extLst>
              <a:ext uri="{FF2B5EF4-FFF2-40B4-BE49-F238E27FC236}">
                <a16:creationId xmlns:a16="http://schemas.microsoft.com/office/drawing/2014/main" id="{9A441C51-C70D-4C64-97C5-8B8139DD6856}"/>
              </a:ext>
            </a:extLst>
          </p:cNvPr>
          <p:cNvPicPr>
            <a:picLocks noChangeAspect="1"/>
          </p:cNvPicPr>
          <p:nvPr/>
        </p:nvPicPr>
        <p:blipFill>
          <a:blip r:embed="rId2"/>
          <a:stretch>
            <a:fillRect/>
          </a:stretch>
        </p:blipFill>
        <p:spPr>
          <a:xfrm>
            <a:off x="364554" y="1292087"/>
            <a:ext cx="5327586" cy="5406887"/>
          </a:xfrm>
          <a:prstGeom prst="rect">
            <a:avLst/>
          </a:prstGeom>
        </p:spPr>
      </p:pic>
    </p:spTree>
    <p:extLst>
      <p:ext uri="{BB962C8B-B14F-4D97-AF65-F5344CB8AC3E}">
        <p14:creationId xmlns:p14="http://schemas.microsoft.com/office/powerpoint/2010/main" val="101726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E9F9-0B53-4CBC-9CB2-B1AAEE7080EA}"/>
              </a:ext>
            </a:extLst>
          </p:cNvPr>
          <p:cNvSpPr>
            <a:spLocks noGrp="1"/>
          </p:cNvSpPr>
          <p:nvPr>
            <p:ph type="title"/>
          </p:nvPr>
        </p:nvSpPr>
        <p:spPr/>
        <p:txBody>
          <a:bodyPr/>
          <a:lstStyle/>
          <a:p>
            <a:r>
              <a:rPr lang="en-GB" dirty="0"/>
              <a:t>Year 6 SATs</a:t>
            </a:r>
          </a:p>
        </p:txBody>
      </p:sp>
      <p:sp>
        <p:nvSpPr>
          <p:cNvPr id="3" name="Content Placeholder 2">
            <a:extLst>
              <a:ext uri="{FF2B5EF4-FFF2-40B4-BE49-F238E27FC236}">
                <a16:creationId xmlns:a16="http://schemas.microsoft.com/office/drawing/2014/main" id="{AE654A25-407E-466E-85E8-E3F8A51EA32E}"/>
              </a:ext>
            </a:extLst>
          </p:cNvPr>
          <p:cNvSpPr>
            <a:spLocks noGrp="1"/>
          </p:cNvSpPr>
          <p:nvPr>
            <p:ph idx="1"/>
          </p:nvPr>
        </p:nvSpPr>
        <p:spPr/>
        <p:txBody>
          <a:bodyPr/>
          <a:lstStyle/>
          <a:p>
            <a:r>
              <a:rPr lang="en-GB" dirty="0">
                <a:latin typeface="Calibri" panose="020F0502020204030204" pitchFamily="34" charset="0"/>
                <a:cs typeface="Calibri" panose="020F0502020204030204" pitchFamily="34" charset="0"/>
              </a:rPr>
              <a:t>At the end of Key Stage 2, in year 6, children are assessed in reading, maths, spelling, punctuation and grammar, as part of the statutory requirements set by the Government. </a:t>
            </a:r>
          </a:p>
          <a:p>
            <a:r>
              <a:rPr lang="en-GB" dirty="0">
                <a:latin typeface="Calibri" panose="020F0502020204030204" pitchFamily="34" charset="0"/>
                <a:cs typeface="Calibri" panose="020F0502020204030204" pitchFamily="34" charset="0"/>
              </a:rPr>
              <a:t>This will be taking place the week beginning 12th May 2025</a:t>
            </a:r>
          </a:p>
          <a:p>
            <a:r>
              <a:rPr lang="en-GB" dirty="0">
                <a:latin typeface="Calibri" panose="020F0502020204030204" pitchFamily="34" charset="0"/>
                <a:cs typeface="Calibri" panose="020F0502020204030204" pitchFamily="34" charset="0"/>
              </a:rPr>
              <a:t>We will arrange a meeting with parents nearer the time. </a:t>
            </a:r>
          </a:p>
          <a:p>
            <a:endParaRPr lang="en-GB" dirty="0"/>
          </a:p>
        </p:txBody>
      </p:sp>
    </p:spTree>
    <p:extLst>
      <p:ext uri="{BB962C8B-B14F-4D97-AF65-F5344CB8AC3E}">
        <p14:creationId xmlns:p14="http://schemas.microsoft.com/office/powerpoint/2010/main" val="30354974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503</TotalTime>
  <Words>746</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PowerPoint Presentation</vt:lpstr>
      <vt:lpstr>PowerPoint Presentation</vt:lpstr>
      <vt:lpstr>Curriculum</vt:lpstr>
      <vt:lpstr>Curriculum</vt:lpstr>
      <vt:lpstr>Key Instant Recall Facts</vt:lpstr>
      <vt:lpstr>PowerPoint Presentation</vt:lpstr>
      <vt:lpstr>Reading expectations</vt:lpstr>
      <vt:lpstr>Reading at home</vt:lpstr>
      <vt:lpstr>Year 6 SATs</vt:lpstr>
      <vt:lpstr>Secondary school transition</vt:lpstr>
      <vt:lpstr>Homework</vt:lpstr>
      <vt:lpstr>Uniform expectations</vt:lpstr>
      <vt:lpstr>Communication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Kathryrn</dc:creator>
  <cp:lastModifiedBy>CIge@MYSP.mayesparkprimaryschool.org.uk</cp:lastModifiedBy>
  <cp:revision>27</cp:revision>
  <dcterms:created xsi:type="dcterms:W3CDTF">2021-07-04T19:42:10Z</dcterms:created>
  <dcterms:modified xsi:type="dcterms:W3CDTF">2024-09-19T08:38:22Z</dcterms:modified>
</cp:coreProperties>
</file>