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92" r:id="rId2"/>
  </p:sldMasterIdLst>
  <p:notesMasterIdLst>
    <p:notesMasterId r:id="rId25"/>
  </p:notesMasterIdLst>
  <p:sldIdLst>
    <p:sldId id="256" r:id="rId3"/>
    <p:sldId id="301" r:id="rId4"/>
    <p:sldId id="257" r:id="rId5"/>
    <p:sldId id="266" r:id="rId6"/>
    <p:sldId id="302" r:id="rId7"/>
    <p:sldId id="270" r:id="rId8"/>
    <p:sldId id="303" r:id="rId9"/>
    <p:sldId id="278" r:id="rId10"/>
    <p:sldId id="276" r:id="rId11"/>
    <p:sldId id="273" r:id="rId12"/>
    <p:sldId id="260" r:id="rId13"/>
    <p:sldId id="277" r:id="rId14"/>
    <p:sldId id="280" r:id="rId15"/>
    <p:sldId id="281" r:id="rId16"/>
    <p:sldId id="304" r:id="rId17"/>
    <p:sldId id="263" r:id="rId18"/>
    <p:sldId id="306" r:id="rId19"/>
    <p:sldId id="262" r:id="rId20"/>
    <p:sldId id="291" r:id="rId21"/>
    <p:sldId id="286" r:id="rId22"/>
    <p:sldId id="290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84" autoAdjust="0"/>
  </p:normalViewPr>
  <p:slideViewPr>
    <p:cSldViewPr snapToGrid="0" snapToObjects="1">
      <p:cViewPr varScale="1">
        <p:scale>
          <a:sx n="66" d="100"/>
          <a:sy n="66" d="100"/>
        </p:scale>
        <p:origin x="19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- They</a:t>
            </a:r>
            <a:r>
              <a:rPr lang="en-US" baseline="0" dirty="0"/>
              <a:t> will also bring home a picture book to share and enjoy with you at home.</a:t>
            </a:r>
          </a:p>
          <a:p>
            <a:r>
              <a:rPr lang="en-US" baseline="0" dirty="0"/>
              <a:t>Year 1 and 2 – book banded book</a:t>
            </a:r>
          </a:p>
          <a:p>
            <a:r>
              <a:rPr lang="en-US" baseline="0" dirty="0"/>
              <a:t>This book has already been read to the class in school so they will care about the story and love hearing the story again and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8E4E-93BE-E844-9AB6-A25FD0B956F7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52EA4-D458-1A84-B1E0-F94A48694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A04E8-5787-6E05-ADB5-A2121B354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5AEC0-26D0-62D9-304D-15FB967FB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BB6D-C884-4D8E-A2F4-35144FEDD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74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3DCE77-16F6-2846-AFDB-C5ABE1A0F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BC3645-27D5-89F5-2234-BA21DCB66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81F3E-28AE-1B3C-2C67-552B8E9A9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AB27-E11B-4D0E-A37C-2C3A158A8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192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C97C9-9AF0-B6FF-A381-CD03AB41D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58C74-7B66-C89B-5655-8C8C7DD22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111163-10FF-A76F-8139-4FD04BB29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6C28-2AA3-4778-94F6-A2A9857FE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0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BB34D-6C8C-6066-0ED3-EA5C4383F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CF44F-92E1-838E-00FB-E824D8469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962FF-B5C0-6A21-0F51-73EA738C9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8189-6801-4874-85E2-5602E0843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95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C97069-20EA-04A9-45C1-30A365291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F084CF-7E9A-65CF-E6F2-D5DD4352D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18CF5A-0665-60FE-A378-4DEA18600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1E88-95BB-4A4C-9496-268441577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772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A82F06-B677-E192-C07D-DBFFD7B7E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7429FC-3826-DF1F-5540-8C11C6B55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A5E75C-FE00-CD01-5179-BE8C2B86B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F47A-9D7B-47F7-A8FA-495BB068C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9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DFE668-F14E-827B-9AEE-97666B3D7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1521B8-3B81-F7B8-5439-07CA7904B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FE078A-CD02-8623-3F4B-D829CF756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0AD3-262F-4189-A8C8-D383E3C7E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4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0E171-AAF2-10C4-2C09-0E2A6BE27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06745-D938-8000-413E-B46339F48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F76F7-0ECF-6EAA-820D-846301740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4DA8-262C-409B-8EB7-841F3217A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3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EE4EC-C7C1-5B91-1DE1-E739291C7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06C09-8927-5DAF-E6FF-07C578675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27D8A-AF24-6DBE-AFD4-723F9C2CC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4ABD-4CD2-4C63-81C0-318518260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20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01A8DF-0994-A6C6-3322-2F4BB99DD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C42D0-57DF-4358-BF47-726768AFB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86B0A-0D9C-9C90-E2E8-85B8C5EA8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1621-9634-43A9-BF7B-5E9C31C62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14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78A9FB-7FDF-5A4F-E295-81E8E3067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CEBA8-FB93-7EB7-F140-235D2F69B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3DADA-C673-8552-464E-208BA4482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FB18-50BB-425D-927C-C83A1AC3C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1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B0B8BE-EA13-FF2F-19FA-FC5FB284C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DC4A99-97BD-6CC5-0F50-2C5752DD0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0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313BA4-805A-5EB3-0D26-488BEDAA6A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1756BA-4D6F-3431-C525-79A4D81366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E841F1-9C42-AA4C-E9F8-702C48540E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b="1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2FC808-98EC-4324-A647-E5BB85EF3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1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XcabDUg7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-copy-2" TargetMode="External"/><Relationship Id="rId7" Type="http://schemas.openxmlformats.org/officeDocument/2006/relationships/hyperlink" Target="http://www.oxfordowl.co.uk/Read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ordowl.co.uk/reading" TargetMode="External"/><Relationship Id="rId5" Type="http://schemas.openxmlformats.org/officeDocument/2006/relationships/hyperlink" Target="https://www.mayesparkprimaryschool.org.uk/learning/support-for-parents" TargetMode="External"/><Relationship Id="rId4" Type="http://schemas.openxmlformats.org/officeDocument/2006/relationships/hyperlink" Target="https://www.youtube.com/watch?v=TkXcabDUg7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for RECEPTION 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Sounds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12E24-8538-4F2A-88CC-8CF6F0E02202}"/>
              </a:ext>
            </a:extLst>
          </p:cNvPr>
          <p:cNvSpPr/>
          <p:nvPr/>
        </p:nvSpPr>
        <p:spPr>
          <a:xfrm>
            <a:off x="1275080" y="5392109"/>
            <a:ext cx="659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https://www.youtube.com/watch?v=TkXcabDUg7Q</a:t>
            </a:r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EDFFF-A9D6-45E2-B600-C4F116D34C61}"/>
              </a:ext>
            </a:extLst>
          </p:cNvPr>
          <p:cNvSpPr/>
          <p:nvPr/>
        </p:nvSpPr>
        <p:spPr>
          <a:xfrm>
            <a:off x="974784" y="1423698"/>
            <a:ext cx="719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We teach using pure sounds. </a:t>
            </a:r>
          </a:p>
          <a:p>
            <a:r>
              <a:rPr lang="en-US" sz="2400" dirty="0">
                <a:latin typeface="Times New Roman" charset="0"/>
              </a:rPr>
              <a:t>W</a:t>
            </a:r>
            <a:r>
              <a:rPr lang="en-GB" sz="2400" dirty="0">
                <a:latin typeface="Times New Roman" charset="0"/>
              </a:rPr>
              <a:t>e use pure sounds (‘m’ not’ </a:t>
            </a:r>
            <a:r>
              <a:rPr lang="en-GB" sz="2400" dirty="0" err="1">
                <a:latin typeface="Times New Roman" charset="0"/>
              </a:rPr>
              <a:t>muh</a:t>
            </a:r>
            <a:r>
              <a:rPr lang="en-GB" sz="2400" dirty="0">
                <a:latin typeface="Times New Roman" charset="0"/>
              </a:rPr>
              <a:t>’, ’s’ not ‘</a:t>
            </a:r>
            <a:r>
              <a:rPr lang="en-GB" altLang="ja-JP" sz="2400" dirty="0" err="1">
                <a:latin typeface="Times New Roman" charset="0"/>
              </a:rPr>
              <a:t>suh</a:t>
            </a:r>
            <a:r>
              <a:rPr lang="en-GB" sz="2400" dirty="0">
                <a:latin typeface="Times New Roman" charset="0"/>
              </a:rPr>
              <a:t>’</a:t>
            </a:r>
            <a:r>
              <a:rPr lang="en-GB" altLang="ja-JP" sz="2400" dirty="0">
                <a:latin typeface="Times New Roman" charset="0"/>
              </a:rPr>
              <a:t>, etc.) so that your child will be able to blend the sounds into words more easily. </a:t>
            </a:r>
          </a:p>
          <a:p>
            <a:r>
              <a:rPr lang="en-GB" altLang="ja-JP" sz="2400" dirty="0">
                <a:latin typeface="Times New Roman" charset="0"/>
              </a:rPr>
              <a:t>Children need to know sounds – not letter names – to read words.</a:t>
            </a:r>
          </a:p>
          <a:p>
            <a:endParaRPr lang="en-GB" altLang="ja-JP" sz="2400" dirty="0">
              <a:latin typeface="Times New Roman" charset="0"/>
            </a:endParaRPr>
          </a:p>
          <a:p>
            <a:r>
              <a:rPr lang="en-GB" altLang="ja-JP" sz="2400" dirty="0">
                <a:latin typeface="Times New Roman" charset="0"/>
              </a:rPr>
              <a:t>This video of Sylvie demonstrates how to talk in pure sounds. </a:t>
            </a:r>
          </a:p>
        </p:txBody>
      </p:sp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does Read Write Inc. use phonics to teach reading? </a:t>
            </a:r>
          </a:p>
        </p:txBody>
      </p:sp>
    </p:spTree>
    <p:extLst>
      <p:ext uri="{BB962C8B-B14F-4D97-AF65-F5344CB8AC3E}">
        <p14:creationId xmlns:p14="http://schemas.microsoft.com/office/powerpoint/2010/main" val="281198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using Fred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sz="2400" dirty="0"/>
              <a:t>to blend sounds to read words. We also teach children to spell the words they learn to read.</a:t>
            </a:r>
          </a:p>
          <a:p>
            <a:pPr lvl="0">
              <a:spcBef>
                <a:spcPts val="0"/>
              </a:spcBef>
              <a:buSzPct val="25000"/>
            </a:pPr>
            <a:endParaRPr lang="en-US" sz="2400" dirty="0"/>
          </a:p>
          <a:p>
            <a:pPr lvl="0">
              <a:spcBef>
                <a:spcPts val="0"/>
              </a:spcBef>
              <a:buSzPct val="25000"/>
            </a:pPr>
            <a:r>
              <a:rPr lang="en-US" sz="2400" dirty="0"/>
              <a:t>We use Fred Talk to help children read and spell words.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mat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sad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Talk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5139347" y="909576"/>
            <a:ext cx="4004653" cy="2336530"/>
          </a:xfrm>
        </p:spPr>
      </p:pic>
      <p:pic>
        <p:nvPicPr>
          <p:cNvPr id="5" name="Picture 2" descr="C:\Users\Davina\Pictures\RWI\feeding Fre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3158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d6e35b3-6016-4de0-90f4-d6fdbf0a6584" descr="C319D583-5937-41E5-B44E-22D122061351@ho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18" y="3315889"/>
            <a:ext cx="38396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09FDD9-4AF4-4A82-B1C9-A6EAB2105F12}"/>
              </a:ext>
            </a:extLst>
          </p:cNvPr>
          <p:cNvSpPr/>
          <p:nvPr/>
        </p:nvSpPr>
        <p:spPr>
          <a:xfrm>
            <a:off x="590658" y="12643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This is Fred.</a:t>
            </a:r>
          </a:p>
          <a:p>
            <a:pPr>
              <a:defRPr/>
            </a:pPr>
            <a:r>
              <a:rPr lang="en-GB" dirty="0">
                <a:latin typeface="Arial" charset="0"/>
              </a:rPr>
              <a:t>He is a frog who can only speak in sounds, and we call this Fred Talk.</a:t>
            </a:r>
            <a:r>
              <a:rPr lang="en-US" dirty="0"/>
              <a:t> For example ‘m’ ‘a’ ‘t’, ‘l’ ‘u’ ‘n’ ‘c’ ‘h’.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He helps children sound out words so they can read and spell. </a:t>
            </a:r>
            <a:endParaRPr lang="en-GB" dirty="0">
              <a:latin typeface="Arial" charset="0"/>
            </a:endParaRPr>
          </a:p>
          <a:p>
            <a:pPr>
              <a:defRPr/>
            </a:pP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2924D84-F723-C0C6-7DFA-4540D609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-103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200" kern="0" dirty="0">
              <a:latin typeface="Tempus Sans ITC" panose="04020404030D07020202" pitchFamily="82" charset="0"/>
            </a:endParaRPr>
          </a:p>
          <a:p>
            <a:pPr eaLnBrk="1" hangingPunct="1">
              <a:defRPr/>
            </a:pPr>
            <a:r>
              <a:rPr lang="en-US" altLang="en-US" sz="3200" kern="0" dirty="0">
                <a:latin typeface="Tempus Sans ITC" panose="04020404030D07020202" pitchFamily="82" charset="0"/>
              </a:rPr>
              <a:t>Learning to blend and segment with the sounds we know…</a:t>
            </a:r>
            <a:endParaRPr lang="en-US" altLang="en-US" sz="3000" kern="0" dirty="0">
              <a:latin typeface="Tempus Sans ITC" panose="04020404030D070202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04AA4-CB0D-70E4-23D9-7896FE3BAFD5}"/>
              </a:ext>
            </a:extLst>
          </p:cNvPr>
          <p:cNvSpPr/>
          <p:nvPr/>
        </p:nvSpPr>
        <p:spPr>
          <a:xfrm>
            <a:off x="401638" y="1192213"/>
            <a:ext cx="8280400" cy="267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Assisted blending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as soon as the first 5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sounds are learnt!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Moving towards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independent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blending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51F0BEC2-E54C-48E7-2245-855F9677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0"/>
          <a:stretch>
            <a:fillRect/>
          </a:stretch>
        </p:blipFill>
        <p:spPr bwMode="auto">
          <a:xfrm rot="-586099">
            <a:off x="6042025" y="1781175"/>
            <a:ext cx="1905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E87CAE7B-B148-9582-6567-DAD91346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95413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1E1BE-7E57-36F4-897B-00F182336097}"/>
              </a:ext>
            </a:extLst>
          </p:cNvPr>
          <p:cNvSpPr/>
          <p:nvPr/>
        </p:nvSpPr>
        <p:spPr>
          <a:xfrm>
            <a:off x="401638" y="4022725"/>
            <a:ext cx="8280400" cy="2676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Fred Fingers for spelling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*Say the word and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pinch on the sounds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Eyes for reading,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fingers for spelling!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id="{018200DB-06C9-77AE-5436-82445F64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4508500"/>
            <a:ext cx="13985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>
            <a:extLst>
              <a:ext uri="{FF2B5EF4-FFF2-40B4-BE49-F238E27FC236}">
                <a16:creationId xmlns:a16="http://schemas.microsoft.com/office/drawing/2014/main" id="{CC77B952-BA22-BC5C-98B1-B7005861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292600"/>
            <a:ext cx="13985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8">
            <a:extLst>
              <a:ext uri="{FF2B5EF4-FFF2-40B4-BE49-F238E27FC236}">
                <a16:creationId xmlns:a16="http://schemas.microsoft.com/office/drawing/2014/main" id="{DAE8B301-A0E6-DFDE-DD5E-97F1ADBB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45085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274" name="TextBox 9">
            <a:extLst>
              <a:ext uri="{FF2B5EF4-FFF2-40B4-BE49-F238E27FC236}">
                <a16:creationId xmlns:a16="http://schemas.microsoft.com/office/drawing/2014/main" id="{2D535D42-A6AF-C0F6-5491-C7CA2BAAD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32435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275" name="TextBox 10">
            <a:extLst>
              <a:ext uri="{FF2B5EF4-FFF2-40B4-BE49-F238E27FC236}">
                <a16:creationId xmlns:a16="http://schemas.microsoft.com/office/drawing/2014/main" id="{9A6E19C0-FDE6-5876-A33B-811F7353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5085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273" grpId="0"/>
      <p:bldP spid="11274" grpId="0"/>
      <p:bldP spid="112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EA287F7-A044-6EEB-F500-456B14CF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49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200" kern="0" dirty="0">
              <a:latin typeface="Tempus Sans ITC" panose="04020404030D07020202" pitchFamily="82" charset="0"/>
            </a:endParaRPr>
          </a:p>
          <a:p>
            <a:pPr eaLnBrk="1" hangingPunct="1">
              <a:defRPr/>
            </a:pPr>
            <a:r>
              <a:rPr lang="en-US" altLang="en-US" sz="3200" kern="0" dirty="0">
                <a:latin typeface="Tempus Sans ITC" panose="04020404030D07020202" pitchFamily="82" charset="0"/>
              </a:rPr>
              <a:t>Learning to blend and segment with the sounds we know…</a:t>
            </a:r>
            <a:endParaRPr lang="en-US" altLang="en-US" sz="3000" kern="0" dirty="0">
              <a:latin typeface="Tempus Sans ITC" panose="04020404030D070202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3B9DF8-FD19-8C21-B330-56F7ECD7D5C6}"/>
              </a:ext>
            </a:extLst>
          </p:cNvPr>
          <p:cNvSpPr/>
          <p:nvPr/>
        </p:nvSpPr>
        <p:spPr>
          <a:xfrm>
            <a:off x="431800" y="1331913"/>
            <a:ext cx="8280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Green words – contain all the sounds we know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*Fred talk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*Fred in your head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*No Fred talk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42312-02B6-BCD9-CE85-6DBEB7CBA538}"/>
              </a:ext>
            </a:extLst>
          </p:cNvPr>
          <p:cNvSpPr/>
          <p:nvPr/>
        </p:nvSpPr>
        <p:spPr>
          <a:xfrm>
            <a:off x="401638" y="4022725"/>
            <a:ext cx="82804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Red words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‘You can’t red a Fred’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1C74A448-7A3F-901B-424D-999F72B2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9608">
            <a:off x="5140325" y="1933575"/>
            <a:ext cx="31384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3F34BCD4-C19F-36C4-9A5D-61B8D8EA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872">
            <a:off x="5321300" y="4287838"/>
            <a:ext cx="28797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can I help at home? </a:t>
            </a: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4D06C-0FFA-57A2-36B8-BE3BE39A7661}"/>
              </a:ext>
            </a:extLst>
          </p:cNvPr>
          <p:cNvSpPr/>
          <p:nvPr/>
        </p:nvSpPr>
        <p:spPr>
          <a:xfrm>
            <a:off x="5076825" y="3633788"/>
            <a:ext cx="3887788" cy="3140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u="sng" dirty="0">
                <a:latin typeface="SassoonPrimaryInfant" pitchFamily="2" charset="0"/>
              </a:rPr>
              <a:t>Practice pronouncing the sounds…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SassoonPrimaryInfant" pitchFamily="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SassoonPrimaryInfant" pitchFamily="2" charset="0"/>
              </a:rPr>
              <a:t>Remember no ‘</a:t>
            </a:r>
            <a:r>
              <a:rPr lang="en-US" dirty="0" err="1">
                <a:latin typeface="SassoonPrimaryInfant" pitchFamily="2" charset="0"/>
              </a:rPr>
              <a:t>fuh</a:t>
            </a:r>
            <a:r>
              <a:rPr lang="en-US" dirty="0">
                <a:latin typeface="SassoonPrimaryInfant" pitchFamily="2" charset="0"/>
              </a:rPr>
              <a:t>’ and ‘</a:t>
            </a:r>
            <a:r>
              <a:rPr lang="en-US" dirty="0" err="1">
                <a:latin typeface="SassoonPrimaryInfant" pitchFamily="2" charset="0"/>
              </a:rPr>
              <a:t>luh</a:t>
            </a:r>
            <a:r>
              <a:rPr lang="en-US" dirty="0">
                <a:latin typeface="SassoonPrimaryInfant" pitchFamily="2" charset="0"/>
              </a:rPr>
              <a:t>’!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D24EB-7E4F-324A-5EA1-54A3ED19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49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000" kern="0" dirty="0">
              <a:latin typeface="Tempus Sans ITC" panose="04020404030D07020202" pitchFamily="8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B75CB1-D9B0-4336-290F-C6A372983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68215"/>
            <a:ext cx="6480175" cy="28322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en-US" sz="1800" u="sng" dirty="0">
                <a:latin typeface="SassoonPrimaryInfant" pitchFamily="2" charset="0"/>
              </a:rPr>
              <a:t>Reading stories at home</a:t>
            </a:r>
            <a:br>
              <a:rPr lang="en-US" altLang="en-US" sz="1800" u="sng" dirty="0">
                <a:latin typeface="SassoonPrimaryInfant" pitchFamily="2" charset="0"/>
              </a:rPr>
            </a:br>
            <a:br>
              <a:rPr lang="en-US" altLang="en-US" sz="1800" dirty="0">
                <a:latin typeface="SassoonPrimaryInfant" pitchFamily="2" charset="0"/>
              </a:rPr>
            </a:br>
            <a:r>
              <a:rPr lang="en-GB" sz="1800" dirty="0">
                <a:latin typeface="SassoonPrimaryInfant" pitchFamily="2" charset="0"/>
              </a:rPr>
              <a:t>Read favourite stories over and over again </a:t>
            </a:r>
            <a:br>
              <a:rPr lang="en-GB" sz="1800" dirty="0">
                <a:latin typeface="SassoonPrimaryInfant" pitchFamily="2" charset="0"/>
              </a:rPr>
            </a:br>
            <a:br>
              <a:rPr lang="en-GB" sz="1800" dirty="0">
                <a:latin typeface="SassoonPrimaryInfant" pitchFamily="2" charset="0"/>
              </a:rPr>
            </a:br>
            <a:r>
              <a:rPr lang="en-GB" sz="1800" dirty="0">
                <a:latin typeface="SassoonPrimaryInfant" pitchFamily="2" charset="0"/>
              </a:rPr>
              <a:t>Read some stories at a higher level than they can read themselves.</a:t>
            </a:r>
            <a:br>
              <a:rPr lang="en-GB" sz="1800" dirty="0">
                <a:latin typeface="SassoonPrimaryInfant" pitchFamily="2" charset="0"/>
              </a:rPr>
            </a:br>
            <a:br>
              <a:rPr lang="en-GB" sz="1800" dirty="0">
                <a:latin typeface="SassoonPrimaryInfant" pitchFamily="2" charset="0"/>
              </a:rPr>
            </a:br>
            <a:r>
              <a:rPr lang="en-GB" sz="1800" dirty="0">
                <a:latin typeface="SassoonPrimaryInfant" pitchFamily="2" charset="0"/>
              </a:rPr>
              <a:t>Listen to them reading their take home Phonics storybooks. </a:t>
            </a:r>
            <a:br>
              <a:rPr lang="en-GB" sz="1800" dirty="0">
                <a:latin typeface="SassoonPrimaryInfant" pitchFamily="2" charset="0"/>
              </a:rPr>
            </a:br>
            <a:endParaRPr lang="en-US" altLang="en-US" sz="1800" dirty="0">
              <a:latin typeface="SassoonPrimaryInfant" pitchFamily="2" charset="0"/>
            </a:endParaRP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F4AF7556-0CA8-F718-94CB-012736C9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81525"/>
            <a:ext cx="20208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C89CC-7759-370A-A502-2CB473859D62}"/>
              </a:ext>
            </a:extLst>
          </p:cNvPr>
          <p:cNvSpPr/>
          <p:nvPr/>
        </p:nvSpPr>
        <p:spPr>
          <a:xfrm>
            <a:off x="250825" y="4283075"/>
            <a:ext cx="45720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GB" u="sng" dirty="0">
                <a:latin typeface="SassoonPrimaryInfant" pitchFamily="2" charset="0"/>
              </a:rPr>
              <a:t>Have fun with Fred Talk!</a:t>
            </a: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SassoonPrimaryInfant" pitchFamily="2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SassoonPrimaryInfant" pitchFamily="2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i="1" dirty="0">
                <a:latin typeface="SassoonPrimaryInfant" pitchFamily="2" charset="0"/>
              </a:rPr>
              <a:t>“What a tidy r-</a:t>
            </a:r>
            <a:r>
              <a:rPr lang="en-GB" i="1" dirty="0" err="1">
                <a:latin typeface="SassoonPrimaryInfant" pitchFamily="2" charset="0"/>
              </a:rPr>
              <a:t>oo</a:t>
            </a:r>
            <a:r>
              <a:rPr lang="en-GB" i="1" dirty="0">
                <a:latin typeface="SassoonPrimaryInfant" pitchFamily="2" charset="0"/>
              </a:rPr>
              <a:t>-m!”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i="1" dirty="0">
                <a:latin typeface="SassoonPrimaryInfant" pitchFamily="2" charset="0"/>
              </a:rPr>
              <a:t>“Where’s your c-</a:t>
            </a:r>
            <a:r>
              <a:rPr lang="en-GB" i="1" dirty="0" err="1">
                <a:latin typeface="SassoonPrimaryInfant" pitchFamily="2" charset="0"/>
              </a:rPr>
              <a:t>oa</a:t>
            </a:r>
            <a:r>
              <a:rPr lang="en-GB" i="1" dirty="0">
                <a:latin typeface="SassoonPrimaryInfant" pitchFamily="2" charset="0"/>
              </a:rPr>
              <a:t>-t?”   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i="1" dirty="0">
                <a:latin typeface="SassoonPrimaryInfant" pitchFamily="2" charset="0"/>
              </a:rPr>
              <a:t>“Time for b-e-d!”</a:t>
            </a: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Tempus Sans ITC" panose="04020404030D07020202" pitchFamily="82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Tempus Sans ITC" panose="04020404030D07020202" pitchFamily="82" charset="0"/>
            </a:endParaRP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50A257DF-C8EB-6557-BCA3-61091A742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6238"/>
            <a:ext cx="199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What should my child read at home? </a:t>
            </a: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/>
              <a:t>Picture 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24">
            <a:off x="433588" y="1877879"/>
            <a:ext cx="1854905" cy="294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05" y="1564324"/>
            <a:ext cx="2388998" cy="287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769">
            <a:off x="6433922" y="1934234"/>
            <a:ext cx="2404169" cy="298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12">
            <a:off x="2240183" y="1440746"/>
            <a:ext cx="1955339" cy="2715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490F8-372A-464D-920E-34FF0BC591E5}"/>
              </a:ext>
            </a:extLst>
          </p:cNvPr>
          <p:cNvSpPr txBox="1"/>
          <p:nvPr/>
        </p:nvSpPr>
        <p:spPr>
          <a:xfrm>
            <a:off x="615462" y="5310554"/>
            <a:ext cx="718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children will all bring home 2 library books per week. Please read and share these books with your children.</a:t>
            </a:r>
          </a:p>
        </p:txBody>
      </p:sp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BADCB6-72B2-7A07-375A-CA25DFA25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254000"/>
            <a:ext cx="8229600" cy="777875"/>
          </a:xfrm>
        </p:spPr>
        <p:txBody>
          <a:bodyPr/>
          <a:lstStyle/>
          <a:p>
            <a:r>
              <a:rPr lang="en-GB" altLang="en-US">
                <a:latin typeface="Tempus Sans ITC" panose="04020404030D07020202" pitchFamily="82" charset="0"/>
              </a:rPr>
              <a:t>Jeanette Winterson</a:t>
            </a:r>
            <a:endParaRPr lang="en-US" altLang="en-US">
              <a:latin typeface="Tempus Sans ITC" panose="04020404030D07020202" pitchFamily="82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A1F5FB3-6A44-B743-9BB7-9EEB64B8C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44613"/>
            <a:ext cx="4087812" cy="41243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Print" pitchFamily="2" charset="0"/>
              <a:ea typeface="宋体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itchFamily="82" charset="0"/>
                <a:ea typeface="宋体"/>
                <a:cs typeface="Arial" charset="0"/>
              </a:rPr>
              <a:t>“Teach a child to read…keep that child reading and we will change everything”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mpus Sans ITC" pitchFamily="82" charset="0"/>
              <a:ea typeface="宋体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Arial" charset="0"/>
              </a:rPr>
              <a:t>Read</a:t>
            </a:r>
            <a:r>
              <a:rPr lang="en-GB" b="1" dirty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children</a:t>
            </a:r>
          </a:p>
          <a:p>
            <a:r>
              <a:rPr lang="en-US" dirty="0"/>
              <a:t>One of the most important things you can do as a parent at home is read </a:t>
            </a:r>
            <a:r>
              <a:rPr lang="en-US" b="1" dirty="0"/>
              <a:t>higher level texts </a:t>
            </a:r>
            <a:r>
              <a:rPr lang="en-US" i="1" dirty="0"/>
              <a:t>to</a:t>
            </a:r>
            <a:r>
              <a:rPr lang="en-US" dirty="0"/>
              <a:t> your child. </a:t>
            </a:r>
          </a:p>
          <a:p>
            <a:r>
              <a:rPr lang="en-US" dirty="0"/>
              <a:t>This helps develop an enjoyment for stories and the motivation for learning to read themselves.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Arial" charset="0"/>
              </a:rPr>
              <a:t>Ask lots of 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online resources and videos to help you.</a:t>
            </a:r>
          </a:p>
          <a:p>
            <a:endParaRPr lang="en-US" sz="400" dirty="0"/>
          </a:p>
          <a:p>
            <a:r>
              <a:rPr lang="en-US" dirty="0"/>
              <a:t>Pronunciation guide and other videos:</a:t>
            </a:r>
            <a:endParaRPr lang="en-GB" dirty="0"/>
          </a:p>
          <a:p>
            <a:r>
              <a:rPr lang="en-US" u="sng" dirty="0">
                <a:hlinkClick r:id="rId3"/>
              </a:rPr>
              <a:t>http://www.ruthmiskin.com/parents</a:t>
            </a:r>
            <a:r>
              <a:rPr lang="en-US" dirty="0"/>
              <a:t> </a:t>
            </a:r>
          </a:p>
          <a:p>
            <a:r>
              <a:rPr lang="en-GB" dirty="0">
                <a:hlinkClick r:id="rId4"/>
              </a:rPr>
              <a:t>https://www.youtube.com/watch?v=TkXcabDUg7Q</a:t>
            </a:r>
            <a:r>
              <a:rPr lang="en-GB" dirty="0"/>
              <a:t> </a:t>
            </a:r>
          </a:p>
          <a:p>
            <a:r>
              <a:rPr lang="en-US" dirty="0"/>
              <a:t>Learning videos:</a:t>
            </a:r>
            <a:endParaRPr lang="en-GB" dirty="0"/>
          </a:p>
          <a:p>
            <a:r>
              <a:rPr lang="en-GB" u="sng" dirty="0">
                <a:hlinkClick r:id="rId5"/>
              </a:rPr>
              <a:t>https://www.mayesparkprimaryschool.org.uk/learning/support-for-parents</a:t>
            </a:r>
            <a:endParaRPr lang="en-GB" dirty="0"/>
          </a:p>
          <a:p>
            <a:r>
              <a:rPr lang="en-US" dirty="0"/>
              <a:t>Free e-books for home reading:</a:t>
            </a:r>
            <a:endParaRPr lang="en-GB" dirty="0"/>
          </a:p>
          <a:p>
            <a:r>
              <a:rPr lang="en-US" u="sng" dirty="0">
                <a:hlinkClick r:id="rId6"/>
              </a:rPr>
              <a:t>http://www.oxfordowl.co.uk/reading</a:t>
            </a:r>
            <a:r>
              <a:rPr lang="en-US" u="sng" dirty="0">
                <a:hlinkClick r:id="rId7"/>
              </a:rPr>
              <a:t>/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Reading feeds the imagination, it expands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the world around us.</a:t>
            </a:r>
            <a:endParaRPr lang="en-GB" altLang="ja-JP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400" i="1" dirty="0">
                <a:latin typeface="Arial" charset="0"/>
              </a:rPr>
              <a:t>Michael </a:t>
            </a:r>
            <a:r>
              <a:rPr lang="en-US" sz="2400" i="1" dirty="0" err="1">
                <a:latin typeface="Arial" charset="0"/>
              </a:rPr>
              <a:t>Morpurgo</a:t>
            </a:r>
            <a:r>
              <a:rPr lang="en-US" sz="2400" i="1" dirty="0">
                <a:latin typeface="Arial" charset="0"/>
              </a:rPr>
              <a:t> </a:t>
            </a:r>
            <a:endParaRPr lang="en-GB" sz="28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4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96865" y="1320534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Who is Read Write Inc. Phonics for? </a:t>
            </a:r>
          </a:p>
        </p:txBody>
      </p:sp>
    </p:spTree>
    <p:extLst>
      <p:ext uri="{BB962C8B-B14F-4D97-AF65-F5344CB8AC3E}">
        <p14:creationId xmlns:p14="http://schemas.microsoft.com/office/powerpoint/2010/main" val="313130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Read Write Inc. Phonics</a:t>
            </a:r>
            <a:endParaRPr lang="en-US" dirty="0"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Nursery – Year 2</a:t>
            </a:r>
            <a:endParaRPr lang="en-US" b="1" dirty="0">
              <a:latin typeface="Arial Unicode MS" charset="0"/>
            </a:endParaRPr>
          </a:p>
          <a:p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Older children who need to</a:t>
            </a:r>
            <a:r>
              <a:rPr lang="ja-JP" altLang="en-US" dirty="0">
                <a:latin typeface="Arial Unicode MS" charset="0"/>
              </a:rPr>
              <a:t>‘</a:t>
            </a:r>
            <a:r>
              <a:rPr lang="en-US" dirty="0">
                <a:latin typeface="Arial Unicode MS" charset="0"/>
              </a:rPr>
              <a:t>catch-up</a:t>
            </a:r>
            <a:r>
              <a:rPr lang="ja-JP" altLang="en-US" dirty="0">
                <a:latin typeface="Arial Unicode MS" charset="0"/>
              </a:rPr>
              <a:t>’</a:t>
            </a: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Children new to English</a:t>
            </a:r>
          </a:p>
          <a:p>
            <a:pPr>
              <a:buFont typeface="Wingdings" charset="0"/>
              <a:buNone/>
            </a:pPr>
            <a:endParaRPr lang="en-US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9BFE7D30-7050-46CB-6CB2-379570F8F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4138"/>
            <a:ext cx="8229600" cy="801687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Tempus Sans ITC" panose="04020404030D07020202" pitchFamily="82" charset="0"/>
              </a:rPr>
              <a:t>Why                          Phonics?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B3F33CE-7604-CAD1-67FD-72AB2E7B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99" y="169890"/>
            <a:ext cx="2128137" cy="97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7844C-E518-7F72-F7E2-6595154B5FA4}"/>
              </a:ext>
            </a:extLst>
          </p:cNvPr>
          <p:cNvSpPr/>
          <p:nvPr/>
        </p:nvSpPr>
        <p:spPr>
          <a:xfrm>
            <a:off x="179387" y="1178829"/>
            <a:ext cx="8785225" cy="55399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800" dirty="0">
                <a:latin typeface="SassoonPrimaryInfant" pitchFamily="2" charset="0"/>
              </a:rPr>
              <a:t>A complete literacy programme - systematic and structured.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800" dirty="0">
              <a:latin typeface="SassoonPrimaryInfant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SassoonPrimaryInfant" pitchFamily="2" charset="0"/>
              </a:rPr>
              <a:t>Meets the demands of the national curriculum, giving your children the best chance of success. </a:t>
            </a:r>
          </a:p>
          <a:p>
            <a:pPr eaLnBrk="1" fontAlgn="t" hangingPunct="1">
              <a:buFont typeface="Arial" charset="0"/>
              <a:buNone/>
              <a:defRPr/>
            </a:pPr>
            <a:r>
              <a:rPr lang="en-GB" sz="2800" dirty="0">
                <a:solidFill>
                  <a:srgbClr val="FF0000"/>
                </a:solidFill>
                <a:latin typeface="SassoonPrimaryInfant" pitchFamily="2" charset="0"/>
              </a:rPr>
              <a:t>Starting at the beginning...Early Years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Read storybooks and non-fiction books closely matched to their developing phonic knowledge 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Read with fluency and expression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Learn to spell using known sounds 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Write confidently by practising what they want to write out loud first 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Work well with a partner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95457" y="1583048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00462" y="1534374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mat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sad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924" y="4323527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235" y="2816272"/>
            <a:ext cx="2538885" cy="2538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61603-BA3E-4F66-8A77-8D4CFD6A7CB2}"/>
              </a:ext>
            </a:extLst>
          </p:cNvPr>
          <p:cNvSpPr txBox="1"/>
          <p:nvPr/>
        </p:nvSpPr>
        <p:spPr>
          <a:xfrm>
            <a:off x="3219027" y="1973279"/>
            <a:ext cx="1391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we teach sounds in a specific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B8E69-A5B3-4B00-9DA3-8FC870B83258}"/>
              </a:ext>
            </a:extLst>
          </p:cNvPr>
          <p:cNvSpPr txBox="1"/>
          <p:nvPr/>
        </p:nvSpPr>
        <p:spPr>
          <a:xfrm>
            <a:off x="7450996" y="1583324"/>
            <a:ext cx="1705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we teach children how to blend the sounds together to read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DE441-A97B-457A-90D7-E0CA9E2D199B}"/>
              </a:ext>
            </a:extLst>
          </p:cNvPr>
          <p:cNvSpPr txBox="1"/>
          <p:nvPr/>
        </p:nvSpPr>
        <p:spPr>
          <a:xfrm>
            <a:off x="3581870" y="3838954"/>
            <a:ext cx="1897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children read words in the matched Storybooks. These are matched to the sounds they can read so they are set up to succeed.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8BAE-59D9-479C-A8AC-19F266BB5D86}"/>
              </a:ext>
            </a:extLst>
          </p:cNvPr>
          <p:cNvSpPr txBox="1"/>
          <p:nvPr/>
        </p:nvSpPr>
        <p:spPr>
          <a:xfrm>
            <a:off x="5892741" y="5098554"/>
            <a:ext cx="2200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read to children ‘real books’ Once they can read they can independently read these books for themselves.</a:t>
            </a:r>
          </a:p>
        </p:txBody>
      </p:sp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E0DDEF-AB73-0EF3-1232-BC85C24E2E4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n-US" sz="3500" kern="0" dirty="0">
                <a:solidFill>
                  <a:schemeClr val="tx2"/>
                </a:solidFill>
                <a:latin typeface="Tempus Sans ITC" pitchFamily="82" charset="0"/>
                <a:ea typeface="+mj-ea"/>
                <a:cs typeface="+mj-cs"/>
              </a:rPr>
              <a:t>Language Development</a:t>
            </a:r>
            <a:endParaRPr lang="en-US" altLang="en-US" sz="3500" kern="0" dirty="0">
              <a:solidFill>
                <a:schemeClr val="tx2"/>
              </a:solidFill>
              <a:latin typeface="Tempus Sans ITC" pitchFamily="82" charset="0"/>
              <a:ea typeface="+mj-ea"/>
              <a:cs typeface="+mj-cs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BE3C0D7-AC26-9D33-008B-5397E392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52513"/>
            <a:ext cx="3467101" cy="3232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altLang="en-US" sz="10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Spanish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24 speech 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26 letters to make up those 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29 graphemes</a:t>
            </a:r>
            <a:endParaRPr lang="en-GB" altLang="en-US" sz="36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</p:txBody>
      </p:sp>
      <p:sp>
        <p:nvSpPr>
          <p:cNvPr id="5124" name="AutoShape 2" descr="Image result for spanish flag clipart">
            <a:extLst>
              <a:ext uri="{FF2B5EF4-FFF2-40B4-BE49-F238E27FC236}">
                <a16:creationId xmlns:a16="http://schemas.microsoft.com/office/drawing/2014/main" id="{BF2E7E0C-C371-42DE-037F-A06C6AFA2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340152A8-2463-C0FD-0917-9B5819CB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1041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1172741B-4FA8-9112-8081-46DFB915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052513"/>
            <a:ext cx="4187825" cy="32316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altLang="en-US" sz="10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English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              speech 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	       letters to make up those 	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	       graphemes</a:t>
            </a:r>
            <a:endParaRPr lang="en-GB" altLang="en-US" sz="36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20AB70B5-AF99-A5F6-048E-7F0A6D4B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0625"/>
            <a:ext cx="12350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FBE8E-AD86-D634-90F8-3F243B3707E9}"/>
              </a:ext>
            </a:extLst>
          </p:cNvPr>
          <p:cNvSpPr txBox="1"/>
          <p:nvPr/>
        </p:nvSpPr>
        <p:spPr>
          <a:xfrm>
            <a:off x="4314060" y="2144563"/>
            <a:ext cx="7921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dirty="0"/>
              <a:t>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6FB9A-91F5-0333-1B43-04E3DA3DF725}"/>
              </a:ext>
            </a:extLst>
          </p:cNvPr>
          <p:cNvSpPr txBox="1"/>
          <p:nvPr/>
        </p:nvSpPr>
        <p:spPr>
          <a:xfrm>
            <a:off x="4282529" y="2604295"/>
            <a:ext cx="7921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dirty="0"/>
              <a:t>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44880-E1B6-74DC-5409-10B74E015E45}"/>
              </a:ext>
            </a:extLst>
          </p:cNvPr>
          <p:cNvSpPr txBox="1"/>
          <p:nvPr/>
        </p:nvSpPr>
        <p:spPr>
          <a:xfrm>
            <a:off x="4282529" y="3382169"/>
            <a:ext cx="7921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dirty="0"/>
              <a:t>150+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994D8-4AB5-DB3C-ED71-1A42713022E7}"/>
              </a:ext>
            </a:extLst>
          </p:cNvPr>
          <p:cNvSpPr txBox="1"/>
          <p:nvPr/>
        </p:nvSpPr>
        <p:spPr>
          <a:xfrm>
            <a:off x="4787900" y="3798888"/>
            <a:ext cx="3395663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1600" dirty="0" err="1"/>
              <a:t>eg</a:t>
            </a:r>
            <a:r>
              <a:rPr lang="en-GB" sz="1600" dirty="0"/>
              <a:t>. 9 different ways to write ‘or’  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D1CAD-F9D5-AFB6-C1AF-E783CD1A6318}"/>
              </a:ext>
            </a:extLst>
          </p:cNvPr>
          <p:cNvSpPr txBox="1"/>
          <p:nvPr/>
        </p:nvSpPr>
        <p:spPr>
          <a:xfrm>
            <a:off x="804040" y="4793552"/>
            <a:ext cx="8024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One of the most complex alphabetic codes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20B7D7D-5D10-2E9F-AE64-886B56E7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24175"/>
            <a:ext cx="4043363" cy="3097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latin typeface="SassoonPrimaryInfant" pitchFamily="2" charset="0"/>
              </a:rPr>
              <a:t>What does Read Write Inc look like in the classroom?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7F3F1-6005-E7F3-33E6-DD00AAB4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3679"/>
            <a:ext cx="8641474" cy="64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Speed Sounds</a:t>
            </a:r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xfrm>
            <a:off x="1559741" y="1196752"/>
            <a:ext cx="86391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20E1FD-5B5D-49D8-9996-A123111A4956}"/>
              </a:ext>
            </a:extLst>
          </p:cNvPr>
          <p:cNvSpPr/>
          <p:nvPr/>
        </p:nvSpPr>
        <p:spPr>
          <a:xfrm>
            <a:off x="220717" y="1415131"/>
            <a:ext cx="29534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way of reading and writing every sound. </a:t>
            </a:r>
            <a:endParaRPr lang="en-US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Here they are on the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>
              <a:buSzPct val="2500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2 letters that make one sound are called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‘special friends’</a:t>
            </a:r>
          </a:p>
          <a:p>
            <a:pPr lvl="0">
              <a:buSzPct val="2500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</TotalTime>
  <Words>996</Words>
  <Application>Microsoft Office PowerPoint</Application>
  <PresentationFormat>On-screen Show (4:3)</PresentationFormat>
  <Paragraphs>186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ＭＳ Ｐゴシック</vt:lpstr>
      <vt:lpstr>ＭＳ Ｐゴシック</vt:lpstr>
      <vt:lpstr>宋体</vt:lpstr>
      <vt:lpstr>Arial</vt:lpstr>
      <vt:lpstr>Arial Unicode MS</vt:lpstr>
      <vt:lpstr>Calibri</vt:lpstr>
      <vt:lpstr>Comic Sans MS</vt:lpstr>
      <vt:lpstr>Garamond</vt:lpstr>
      <vt:lpstr>Gill Sans</vt:lpstr>
      <vt:lpstr>SassoonPrimaryInfant</vt:lpstr>
      <vt:lpstr>Segoe Print</vt:lpstr>
      <vt:lpstr>Tempus Sans ITC</vt:lpstr>
      <vt:lpstr>Times New Roman</vt:lpstr>
      <vt:lpstr>Wingdings</vt:lpstr>
      <vt:lpstr>NEW Phonics Template</vt:lpstr>
      <vt:lpstr>Template</vt:lpstr>
      <vt:lpstr>Read Write Inc. Phonics  Parents’ Meeting for RECEPTION </vt:lpstr>
      <vt:lpstr>Jeanette Winterson</vt:lpstr>
      <vt:lpstr>PowerPoint Presentation</vt:lpstr>
      <vt:lpstr>Read Write Inc. Phonics</vt:lpstr>
      <vt:lpstr>Why                          Phonics?</vt:lpstr>
      <vt:lpstr>Systematic approach</vt:lpstr>
      <vt:lpstr>PowerPoint Presentation</vt:lpstr>
      <vt:lpstr>PowerPoint Presentation</vt:lpstr>
      <vt:lpstr>Simple Speed Sounds</vt:lpstr>
      <vt:lpstr>Pure Sounds</vt:lpstr>
      <vt:lpstr>PowerPoint Presentation</vt:lpstr>
      <vt:lpstr>Blending using Fred Talk</vt:lpstr>
      <vt:lpstr>Fred Talk</vt:lpstr>
      <vt:lpstr>PowerPoint Presentation</vt:lpstr>
      <vt:lpstr>PowerPoint Presentation</vt:lpstr>
      <vt:lpstr>PowerPoint Presentation</vt:lpstr>
      <vt:lpstr>Reading stories at home  Read favourite stories over and over again   Read some stories at a higher level than they can read themselves.  Listen to them reading their take home Phonics storybooks.  </vt:lpstr>
      <vt:lpstr>PowerPoint Presentation</vt:lpstr>
      <vt:lpstr>Picture books</vt:lpstr>
      <vt:lpstr>Storytime</vt:lpstr>
      <vt:lpstr>Online resources available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CIge@MYSP.mayesparkprimaryschool.org.uk</cp:lastModifiedBy>
  <cp:revision>107</cp:revision>
  <dcterms:created xsi:type="dcterms:W3CDTF">2015-11-23T14:36:59Z</dcterms:created>
  <dcterms:modified xsi:type="dcterms:W3CDTF">2022-11-21T13:59:16Z</dcterms:modified>
</cp:coreProperties>
</file>