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5" r:id="rId1"/>
    <p:sldMasterId id="2147483692" r:id="rId2"/>
  </p:sldMasterIdLst>
  <p:notesMasterIdLst>
    <p:notesMasterId r:id="rId25"/>
  </p:notesMasterIdLst>
  <p:sldIdLst>
    <p:sldId id="256" r:id="rId3"/>
    <p:sldId id="301" r:id="rId4"/>
    <p:sldId id="257" r:id="rId5"/>
    <p:sldId id="266" r:id="rId6"/>
    <p:sldId id="302" r:id="rId7"/>
    <p:sldId id="270" r:id="rId8"/>
    <p:sldId id="303" r:id="rId9"/>
    <p:sldId id="278" r:id="rId10"/>
    <p:sldId id="276" r:id="rId11"/>
    <p:sldId id="273" r:id="rId12"/>
    <p:sldId id="260" r:id="rId13"/>
    <p:sldId id="277" r:id="rId14"/>
    <p:sldId id="280" r:id="rId15"/>
    <p:sldId id="281" r:id="rId16"/>
    <p:sldId id="304" r:id="rId17"/>
    <p:sldId id="263" r:id="rId18"/>
    <p:sldId id="306" r:id="rId19"/>
    <p:sldId id="262" r:id="rId20"/>
    <p:sldId id="291" r:id="rId21"/>
    <p:sldId id="286" r:id="rId22"/>
    <p:sldId id="290" r:id="rId23"/>
    <p:sldId id="294" r:id="rId2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76384" autoAdjust="0"/>
  </p:normalViewPr>
  <p:slideViewPr>
    <p:cSldViewPr snapToGrid="0" snapToObjects="1">
      <p:cViewPr varScale="1">
        <p:scale>
          <a:sx n="69" d="100"/>
          <a:sy n="69" d="100"/>
        </p:scale>
        <p:origin x="2004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04F3A82-F637-1543-8C13-D12BDF0F499A}" type="datetimeFigureOut">
              <a:rPr lang="en-US" smtClean="0"/>
              <a:t>3/8/2024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C167F53-BA33-7E40-958D-01A6607E9B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95150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167F53-BA33-7E40-958D-01A6607E9B7A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218789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i="1" dirty="0"/>
              <a:t>Read</a:t>
            </a:r>
            <a:r>
              <a:rPr lang="en-US" i="1" baseline="0" dirty="0"/>
              <a:t> question.</a:t>
            </a:r>
            <a:endParaRPr lang="en-US" i="1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167F53-BA33-7E40-958D-01A6607E9B7A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898260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i="1" dirty="0"/>
              <a:t>Read</a:t>
            </a:r>
            <a:r>
              <a:rPr lang="en-US" i="1" baseline="0" dirty="0"/>
              <a:t> question.</a:t>
            </a:r>
            <a:endParaRPr lang="en-US" i="1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167F53-BA33-7E40-958D-01A6607E9B7A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78885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Reception - They</a:t>
            </a:r>
            <a:r>
              <a:rPr lang="en-US" baseline="0" dirty="0"/>
              <a:t> will also bring home a picture book to share and enjoy with you at home.</a:t>
            </a:r>
          </a:p>
          <a:p>
            <a:r>
              <a:rPr lang="en-US" baseline="0" dirty="0"/>
              <a:t>Year 1 and 2 – book banded book</a:t>
            </a:r>
          </a:p>
          <a:p>
            <a:r>
              <a:rPr lang="en-US" baseline="0" dirty="0"/>
              <a:t>This book has already been read to the class in school so they will care about the story and love hearing the story again and again.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167F53-BA33-7E40-958D-01A6607E9B7A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220732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2E07CC-6AAD-1047-BB31-41E7C9B8EA12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374346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2E07CC-6AAD-1047-BB31-41E7C9B8EA12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627565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4AEA0D-15AF-3040-A3B5-D7F153320F94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03311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i="1" dirty="0"/>
              <a:t>Read</a:t>
            </a:r>
            <a:r>
              <a:rPr lang="en-US" i="1" baseline="0" dirty="0"/>
              <a:t> question.</a:t>
            </a:r>
            <a:endParaRPr lang="en-US" i="1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167F53-BA33-7E40-958D-01A6607E9B7A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542411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E2308E4E-93BE-E844-9AB6-A25FD0B956F7}" type="slidenum">
              <a:rPr lang="en-US">
                <a:latin typeface="Calibri" charset="0"/>
              </a:rPr>
              <a:pPr/>
              <a:t>4</a:t>
            </a:fld>
            <a:endParaRPr lang="en-US">
              <a:latin typeface="Calibri" charset="0"/>
            </a:endParaRPr>
          </a:p>
        </p:txBody>
      </p:sp>
      <p:sp>
        <p:nvSpPr>
          <p:cNvPr id="604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6042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2E07CC-6AAD-1047-BB31-41E7C9B8EA1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387034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2E07CC-6AAD-1047-BB31-41E7C9B8EA1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54590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GB" altLang="ja-JP" dirty="0">
              <a:latin typeface="Times New Roman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2E07CC-6AAD-1047-BB31-41E7C9B8EA12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018239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i="1" dirty="0"/>
              <a:t>Read</a:t>
            </a:r>
            <a:r>
              <a:rPr lang="en-US" i="1" baseline="0" dirty="0"/>
              <a:t> question.</a:t>
            </a:r>
            <a:endParaRPr lang="en-US" i="1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167F53-BA33-7E40-958D-01A6607E9B7A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976903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2E07CC-6AAD-1047-BB31-41E7C9B8EA12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625472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167F53-BA33-7E40-958D-01A6607E9B7A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72383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powerpoint-cover-template-blank.jp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6" name="Title 1"/>
          <p:cNvSpPr>
            <a:spLocks noGrp="1"/>
          </p:cNvSpPr>
          <p:nvPr>
            <p:ph type="ctrTitle"/>
          </p:nvPr>
        </p:nvSpPr>
        <p:spPr>
          <a:xfrm>
            <a:off x="4067944" y="4221088"/>
            <a:ext cx="5076056" cy="1181993"/>
          </a:xfrm>
        </p:spPr>
        <p:txBody>
          <a:bodyPr anchor="ctr">
            <a:normAutofit/>
          </a:bodyPr>
          <a:lstStyle>
            <a:lvl1pPr>
              <a:lnSpc>
                <a:spcPct val="90000"/>
              </a:lnSpc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231037735"/>
      </p:ext>
    </p:extLst>
  </p:cSld>
  <p:clrMapOvr>
    <a:masterClrMapping/>
  </p:clrMapOvr>
  <p:hf sldNum="0" hdr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6"/>
          <p:cNvSpPr/>
          <p:nvPr/>
        </p:nvSpPr>
        <p:spPr>
          <a:xfrm>
            <a:off x="395288" y="188913"/>
            <a:ext cx="8567737" cy="144462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400">
              <a:solidFill>
                <a:prstClr val="white"/>
              </a:solidFill>
            </a:endParaRPr>
          </a:p>
        </p:txBody>
      </p:sp>
      <p:pic>
        <p:nvPicPr>
          <p:cNvPr id="6" name="Picture 9" descr="RM_shape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43888" y="404813"/>
            <a:ext cx="688975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7" name="Straight Connector 12"/>
          <p:cNvCxnSpPr/>
          <p:nvPr/>
        </p:nvCxnSpPr>
        <p:spPr>
          <a:xfrm>
            <a:off x="323850" y="188913"/>
            <a:ext cx="0" cy="6480175"/>
          </a:xfrm>
          <a:prstGeom prst="line">
            <a:avLst/>
          </a:prstGeom>
          <a:ln>
            <a:prstDash val="sysDot"/>
          </a:ln>
          <a:effectLst/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95537" y="1412876"/>
            <a:ext cx="8568952" cy="4824437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GB" noProof="0"/>
              <a:t>Drag picture to placeholder or click icon to add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323528" y="332656"/>
            <a:ext cx="7560840" cy="648072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9" name="Text Placeholder 3"/>
          <p:cNvSpPr>
            <a:spLocks noGrp="1"/>
          </p:cNvSpPr>
          <p:nvPr>
            <p:ph type="body" sz="half" idx="2"/>
          </p:nvPr>
        </p:nvSpPr>
        <p:spPr>
          <a:xfrm>
            <a:off x="323528" y="1052736"/>
            <a:ext cx="7560840" cy="28803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fld id="{E887A802-E9DB-4602-A75A-F0509890ADAA}" type="datetime1">
              <a:rPr lang="en-US"/>
              <a:pPr>
                <a:defRPr/>
              </a:pPr>
              <a:t>3/8/2024</a:t>
            </a:fld>
            <a:endParaRPr lang="en-US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r>
              <a:rPr lang="en-US"/>
              <a:t>Copyright Ruth Miskin Literacy</a:t>
            </a:r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fld id="{357E447F-BB01-4C6B-A652-826C9285E30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5903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preserve="1">
  <p:cSld name="2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6"/>
          <p:cNvSpPr/>
          <p:nvPr/>
        </p:nvSpPr>
        <p:spPr>
          <a:xfrm>
            <a:off x="395288" y="188913"/>
            <a:ext cx="8567737" cy="144462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400">
              <a:solidFill>
                <a:prstClr val="white"/>
              </a:solidFill>
            </a:endParaRPr>
          </a:p>
        </p:txBody>
      </p:sp>
      <p:pic>
        <p:nvPicPr>
          <p:cNvPr id="6" name="Picture 9" descr="RM_shape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43888" y="404813"/>
            <a:ext cx="688975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7" name="Straight Connector 12"/>
          <p:cNvCxnSpPr/>
          <p:nvPr/>
        </p:nvCxnSpPr>
        <p:spPr>
          <a:xfrm>
            <a:off x="323850" y="188913"/>
            <a:ext cx="0" cy="6480175"/>
          </a:xfrm>
          <a:prstGeom prst="line">
            <a:avLst/>
          </a:prstGeom>
          <a:ln>
            <a:prstDash val="sysDot"/>
          </a:ln>
          <a:effectLst/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332656"/>
            <a:ext cx="7560840" cy="648072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23528" y="1052736"/>
            <a:ext cx="7560840" cy="28803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9" name="Media Placeholder 8"/>
          <p:cNvSpPr>
            <a:spLocks noGrp="1"/>
          </p:cNvSpPr>
          <p:nvPr>
            <p:ph type="media" sz="quarter" idx="13"/>
          </p:nvPr>
        </p:nvSpPr>
        <p:spPr>
          <a:xfrm>
            <a:off x="395537" y="1412877"/>
            <a:ext cx="8568952" cy="4824437"/>
          </a:xfrm>
        </p:spPr>
        <p:txBody>
          <a:bodyPr rtlCol="0">
            <a:normAutofit/>
          </a:bodyPr>
          <a:lstStyle/>
          <a:p>
            <a:pPr lvl="0"/>
            <a:r>
              <a:rPr lang="en-GB" noProof="0"/>
              <a:t>Click icon to add media</a:t>
            </a:r>
            <a:endParaRPr lang="en-US" noProof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fld id="{8A007D3D-EE8D-47F3-AAB7-EE658A7AF8B1}" type="datetime1">
              <a:rPr lang="en-US"/>
              <a:pPr>
                <a:defRPr/>
              </a:pPr>
              <a:t>3/8/2024</a:t>
            </a:fld>
            <a:endParaRPr lang="en-US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r>
              <a:rPr lang="en-US"/>
              <a:t>Copyright Ruth Miskin Literacy</a:t>
            </a: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fld id="{2010596C-CD5C-49EB-A4B8-801C40680CF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0209279"/>
      </p:ext>
    </p:extLst>
  </p:cSld>
  <p:clrMapOvr>
    <a:masterClrMapping/>
  </p:clrMapOvr>
  <p:hf sldNum="0" hdr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preserve="1">
  <p:cSld name="3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6"/>
          <p:cNvSpPr/>
          <p:nvPr/>
        </p:nvSpPr>
        <p:spPr>
          <a:xfrm>
            <a:off x="395288" y="188913"/>
            <a:ext cx="8567737" cy="144462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400">
              <a:solidFill>
                <a:prstClr val="white"/>
              </a:solidFill>
            </a:endParaRPr>
          </a:p>
        </p:txBody>
      </p:sp>
      <p:pic>
        <p:nvPicPr>
          <p:cNvPr id="6" name="Picture 9" descr="RM_shape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43888" y="404813"/>
            <a:ext cx="688975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7" name="Straight Connector 12"/>
          <p:cNvCxnSpPr/>
          <p:nvPr/>
        </p:nvCxnSpPr>
        <p:spPr>
          <a:xfrm>
            <a:off x="323850" y="188913"/>
            <a:ext cx="0" cy="6480175"/>
          </a:xfrm>
          <a:prstGeom prst="line">
            <a:avLst/>
          </a:prstGeom>
          <a:ln>
            <a:prstDash val="sysDot"/>
          </a:ln>
          <a:effectLst/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332656"/>
            <a:ext cx="7560840" cy="648072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23528" y="1052736"/>
            <a:ext cx="7560840" cy="28803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fld id="{7783EE99-AF5B-4871-8B6E-B692C96877AB}" type="datetime1">
              <a:rPr lang="en-US"/>
              <a:pPr>
                <a:defRPr/>
              </a:pPr>
              <a:t>3/8/2024</a:t>
            </a:fld>
            <a:endParaRPr 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r>
              <a:rPr lang="en-US"/>
              <a:t>Copyright Ruth Miskin Literacy</a:t>
            </a: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fld id="{DB60F70D-D744-42A4-ABE0-1391226DF2D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77490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autoUpdateAnimBg="0"/>
    </p:bldLst>
  </p:timing>
  <p:hf sldNum="0" hdr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preserve="1">
  <p:cSld name="1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/>
          <p:nvPr/>
        </p:nvSpPr>
        <p:spPr>
          <a:xfrm>
            <a:off x="395288" y="188913"/>
            <a:ext cx="8567737" cy="144462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400">
              <a:solidFill>
                <a:prstClr val="white"/>
              </a:solidFill>
            </a:endParaRPr>
          </a:p>
        </p:txBody>
      </p:sp>
      <p:pic>
        <p:nvPicPr>
          <p:cNvPr id="5" name="Picture 9" descr="RM_shape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43888" y="404813"/>
            <a:ext cx="688975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6" name="Straight Connector 12"/>
          <p:cNvCxnSpPr/>
          <p:nvPr/>
        </p:nvCxnSpPr>
        <p:spPr>
          <a:xfrm>
            <a:off x="323850" y="188913"/>
            <a:ext cx="0" cy="6480175"/>
          </a:xfrm>
          <a:prstGeom prst="line">
            <a:avLst/>
          </a:prstGeom>
          <a:ln>
            <a:prstDash val="sysDot"/>
          </a:ln>
          <a:effectLst/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95537" y="404664"/>
            <a:ext cx="8568952" cy="5832648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GB" noProof="0"/>
              <a:t>Drag picture to placeholder or click icon to add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fld id="{40F9F0A0-ACF3-465E-8BA6-C865B09778A7}" type="datetime1">
              <a:rPr lang="en-US"/>
              <a:pPr>
                <a:defRPr/>
              </a:pPr>
              <a:t>3/8/2024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r>
              <a:rPr lang="en-US"/>
              <a:t>Copyright Ruth Miskin Literacy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fld id="{BBF6B476-9FD5-48EF-9569-222C2AA591F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96408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utoUpdateAnimBg="0"/>
    </p:bldLst>
  </p:timing>
  <p:hf sldNum="0" hdr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6"/>
          <p:cNvSpPr/>
          <p:nvPr/>
        </p:nvSpPr>
        <p:spPr>
          <a:xfrm>
            <a:off x="395288" y="188913"/>
            <a:ext cx="8567737" cy="144462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400">
              <a:solidFill>
                <a:prstClr val="white"/>
              </a:solidFill>
            </a:endParaRPr>
          </a:p>
        </p:txBody>
      </p:sp>
      <p:pic>
        <p:nvPicPr>
          <p:cNvPr id="7" name="Picture 9" descr="RM_shape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43888" y="404813"/>
            <a:ext cx="688975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8" name="Straight Connector 12"/>
          <p:cNvCxnSpPr/>
          <p:nvPr/>
        </p:nvCxnSpPr>
        <p:spPr>
          <a:xfrm>
            <a:off x="323850" y="188913"/>
            <a:ext cx="0" cy="6480175"/>
          </a:xfrm>
          <a:prstGeom prst="line">
            <a:avLst/>
          </a:prstGeom>
          <a:ln>
            <a:prstDash val="sysDot"/>
          </a:ln>
          <a:effectLst/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8"/>
            <a:ext cx="8229600" cy="1139825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2" y="1600205"/>
            <a:ext cx="4044462" cy="4530725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2338" y="1600205"/>
            <a:ext cx="4044462" cy="2189163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2338" y="3941763"/>
            <a:ext cx="4044462" cy="2189162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fld id="{42E3A79B-DED3-425E-AB54-16783ED5EC27}" type="datetime1">
              <a:rPr lang="en-US"/>
              <a:pPr>
                <a:defRPr/>
              </a:pPr>
              <a:t>3/8/2024</a:t>
            </a:fld>
            <a:endParaRPr lang="en-US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r>
              <a:rPr lang="en-US"/>
              <a:t>Copyright Ruth Miskin Literacy</a:t>
            </a: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fld id="{E44168FA-47A5-4EFD-B66C-6306816EEFC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419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utoUpdateAnimBg="0"/>
      <p:bldP spid="4" grpId="0" build="p" autoUpdateAnimBg="0"/>
      <p:bldP spid="5" grpId="0" build="p" autoUpdateAnimBg="0"/>
    </p:bld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/>
          <p:nvPr/>
        </p:nvSpPr>
        <p:spPr>
          <a:xfrm>
            <a:off x="395288" y="188913"/>
            <a:ext cx="8567737" cy="144462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400">
              <a:solidFill>
                <a:prstClr val="white"/>
              </a:solidFill>
            </a:endParaRPr>
          </a:p>
        </p:txBody>
      </p:sp>
      <p:pic>
        <p:nvPicPr>
          <p:cNvPr id="5" name="Picture 9" descr="RM_shape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43888" y="404813"/>
            <a:ext cx="688975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6" name="Straight Connector 12"/>
          <p:cNvCxnSpPr/>
          <p:nvPr/>
        </p:nvCxnSpPr>
        <p:spPr>
          <a:xfrm>
            <a:off x="323850" y="188913"/>
            <a:ext cx="0" cy="6480175"/>
          </a:xfrm>
          <a:prstGeom prst="line">
            <a:avLst/>
          </a:prstGeom>
          <a:ln>
            <a:prstDash val="sysDot"/>
          </a:ln>
          <a:effectLst/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10" name="Rectangle 6"/>
          <p:cNvSpPr/>
          <p:nvPr/>
        </p:nvSpPr>
        <p:spPr>
          <a:xfrm>
            <a:off x="180975" y="6137275"/>
            <a:ext cx="8782050" cy="144463"/>
          </a:xfrm>
          <a:prstGeom prst="rect">
            <a:avLst/>
          </a:pr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400">
              <a:solidFill>
                <a:prstClr val="white"/>
              </a:solidFill>
            </a:endParaRPr>
          </a:p>
        </p:txBody>
      </p:sp>
      <p:sp>
        <p:nvSpPr>
          <p:cNvPr id="11" name="Rectangle 7"/>
          <p:cNvSpPr/>
          <p:nvPr/>
        </p:nvSpPr>
        <p:spPr>
          <a:xfrm>
            <a:off x="180975" y="2465388"/>
            <a:ext cx="8782050" cy="136525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400">
              <a:solidFill>
                <a:prstClr val="white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1520" y="5705872"/>
            <a:ext cx="6400800" cy="744488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/>
              <a:t>Click to edit Master subtitle style</a:t>
            </a:r>
            <a:endParaRPr lang="en-GB" dirty="0"/>
          </a:p>
        </p:txBody>
      </p:sp>
      <p:sp>
        <p:nvSpPr>
          <p:cNvPr id="13" name="Date Placeholder 3"/>
          <p:cNvSpPr>
            <a:spLocks noGrp="1"/>
          </p:cNvSpPr>
          <p:nvPr>
            <p:ph type="dt" sz="half" idx="10"/>
          </p:nvPr>
        </p:nvSpPr>
        <p:spPr>
          <a:xfrm>
            <a:off x="252413" y="6356350"/>
            <a:ext cx="2195512" cy="365125"/>
          </a:xfr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rgbClr val="787878"/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01387B8C-4C81-4537-B455-AAB35B47B5C6}" type="datetime1">
              <a:rPr lang="en-US"/>
              <a:pPr>
                <a:defRPr/>
              </a:pPr>
              <a:t>3/8/2024</a:t>
            </a:fld>
            <a:endParaRPr lang="en-US"/>
          </a:p>
        </p:txBody>
      </p:sp>
      <p:sp>
        <p:nvSpPr>
          <p:cNvPr id="1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rgbClr val="787878"/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r>
              <a:rPr lang="en-US"/>
              <a:t>Copyright Ruth Miskin Literacy</a:t>
            </a:r>
          </a:p>
        </p:txBody>
      </p:sp>
      <p:sp>
        <p:nvSpPr>
          <p:cNvPr id="1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fld id="{9858BA24-3405-4635-AB35-7746451C5EC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16" name="Picture 15" descr="powerpoint-cover-template-US.jp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2" name="Title 1"/>
          <p:cNvSpPr>
            <a:spLocks noGrp="1"/>
          </p:cNvSpPr>
          <p:nvPr>
            <p:ph type="ctrTitle" idx="4294967295" hasCustomPrompt="1"/>
          </p:nvPr>
        </p:nvSpPr>
        <p:spPr>
          <a:xfrm>
            <a:off x="4392849" y="4509925"/>
            <a:ext cx="4637543" cy="666534"/>
          </a:xfrm>
          <a:solidFill>
            <a:srgbClr val="26805F"/>
          </a:solidFill>
        </p:spPr>
        <p:txBody>
          <a:bodyPr/>
          <a:lstStyle/>
          <a:p>
            <a:pPr algn="ctr">
              <a:lnSpc>
                <a:spcPct val="80000"/>
              </a:lnSpc>
            </a:pPr>
            <a:r>
              <a:rPr lang="en-US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&lt;title&gt;</a:t>
            </a:r>
          </a:p>
        </p:txBody>
      </p:sp>
    </p:spTree>
    <p:extLst>
      <p:ext uri="{BB962C8B-B14F-4D97-AF65-F5344CB8AC3E}">
        <p14:creationId xmlns:p14="http://schemas.microsoft.com/office/powerpoint/2010/main" val="41901991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utoUpdateAnimBg="0"/>
    </p:bldLst>
  </p:timing>
  <p:hf sldNum="0" hdr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PPT_RM_page.jp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6340" y="0"/>
            <a:ext cx="9180512" cy="685800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196752"/>
            <a:ext cx="8639175" cy="5040560"/>
          </a:xfr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fld id="{404DBCEF-19A6-4004-B125-9F389965607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098748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CFC52EA4-D458-1A84-B1E0-F94A4869443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C3DA04E8-5787-6E05-ADB5-A2121B354BF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A865AEC0-26D0-62D9-304D-15FB967FB88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15BB6D-C884-4D8E-A2F4-35144FEDD42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627406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A43DCE77-16F6-2846-AFDB-C5ABE1A0F00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43BC3645-27D5-89F5-2234-BA21DCB669C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1E781F3E-28AE-1B3C-2C67-552B8E9A9FB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3EAB27-E11B-4D0E-A37C-2C3A158A83B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4519209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B38C97C9-9AF0-B6FF-A381-CD03AB41D6F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21258C74-7B66-C89B-5655-8C8C7DD22C8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76111163-10FF-A76F-8139-4FD04BB2995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426C28-2AA3-4778-94F6-A2A9857FE96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733085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PPT_RM_page.jp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6340" y="0"/>
            <a:ext cx="9180512" cy="6858000"/>
          </a:xfrm>
          <a:prstGeom prst="rect">
            <a:avLst/>
          </a:prstGeom>
        </p:spPr>
      </p:pic>
      <p:sp>
        <p:nvSpPr>
          <p:cNvPr id="7" name="Rectangle 3"/>
          <p:cNvSpPr/>
          <p:nvPr userDrawn="1"/>
        </p:nvSpPr>
        <p:spPr>
          <a:xfrm>
            <a:off x="323527" y="1151032"/>
            <a:ext cx="8640961" cy="45719"/>
          </a:xfrm>
          <a:prstGeom prst="rect">
            <a:avLst/>
          </a:prstGeom>
          <a:solidFill>
            <a:srgbClr val="3B9EA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40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23528" y="260649"/>
            <a:ext cx="7478713" cy="864096"/>
          </a:xfrm>
        </p:spPr>
        <p:txBody>
          <a:bodyPr anchor="b"/>
          <a:lstStyle/>
          <a:p>
            <a:br>
              <a:rPr lang="en-GB" dirty="0"/>
            </a:br>
            <a:r>
              <a:rPr lang="en-GB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196752"/>
            <a:ext cx="8639175" cy="5040560"/>
          </a:xfr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fld id="{404DBCEF-19A6-4004-B125-9F389965607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862641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93BB34D-6C8C-6066-0ED3-EA5C4383F41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9FCF44F-92E1-838E-00FB-E824D8469F7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33962FF-B5C0-6A21-0F51-73EA738C97C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DC8189-6801-4874-85E2-5602E084339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0295023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10C97069-20EA-04A9-45C1-30A36529173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89F084CF-7E9A-65CF-E6F2-D5DD4352DFA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9518CF5A-0665-60FE-A378-4DEA1860071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711E88-95BB-4A4C-9496-268441577F1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5777229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F4A82F06-B677-E192-C07D-DBFFD7B7E5F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C57429FC-3826-DF1F-5540-8C11C6B5524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95A5E75C-FE00-CD01-5179-BE8C2B86BFC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74F47A-9D7B-47F7-A8FA-495BB068CC4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0099547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14DFE668-F14E-827B-9AEE-97666B3D7B8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391521B8-3B81-F7B8-5439-07CA7904B0D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50FE078A-CD02-8623-3F4B-D829CF756C5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CC0AD3-262F-4189-A8C8-D383E3C7EFD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4814058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380E171-AAF2-10C4-2C09-0E2A6BE2705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B506745-D938-8000-413E-B46339F489D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51F76F7-0ECF-6EAA-820D-84630174026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0A4DA8-262C-409B-8EB7-841F3217A4E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9113502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88EE4EC-C7C1-5B91-1DE1-E739291C71C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DA06C09-8927-5DAF-E6FF-07C578675FD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D727D8A-AF24-6DBE-AFD4-723F9C2CC69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6B4ABD-4CD2-4C63-81C0-318518260D1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4652006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F401A8DF-0994-A6C6-3322-2F4BB99DDF8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E2BC42D0-57DF-4358-BF47-726768AFB63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95F86B0A-0D9C-9C90-E2E8-85B8C5EA83B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5D1621-9634-43A9-BF7B-5E9C31C6299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1831484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AE78A9FB-7FDF-5A4F-E295-81E8E30679A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D0CCEBA8-FB93-7EB7-F140-235D2F69B81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D713DADA-C673-8552-464E-208BA44822D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27FB18-50BB-425D-927C-C83A1AC3C5F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155116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preserve="1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PPT_RM_page.jp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6340" y="0"/>
            <a:ext cx="9180512" cy="6858000"/>
          </a:xfrm>
          <a:prstGeom prst="rect">
            <a:avLst/>
          </a:prstGeom>
        </p:spPr>
      </p:pic>
      <p:sp>
        <p:nvSpPr>
          <p:cNvPr id="7" name="Rectangle 3"/>
          <p:cNvSpPr/>
          <p:nvPr userDrawn="1"/>
        </p:nvSpPr>
        <p:spPr>
          <a:xfrm>
            <a:off x="323527" y="1151032"/>
            <a:ext cx="8640961" cy="45719"/>
          </a:xfrm>
          <a:prstGeom prst="rect">
            <a:avLst/>
          </a:prstGeom>
          <a:solidFill>
            <a:srgbClr val="3B9EA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40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23528" y="260649"/>
            <a:ext cx="7478713" cy="864096"/>
          </a:xfrm>
        </p:spPr>
        <p:txBody>
          <a:bodyPr anchor="b"/>
          <a:lstStyle/>
          <a:p>
            <a:br>
              <a:rPr lang="en-GB" dirty="0"/>
            </a:br>
            <a:r>
              <a:rPr lang="en-GB" dirty="0"/>
              <a:t>Click to edit Master title style</a:t>
            </a: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fld id="{404DBCEF-19A6-4004-B125-9F389965607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8" name="Content Placeholder 2"/>
          <p:cNvSpPr>
            <a:spLocks noGrp="1"/>
          </p:cNvSpPr>
          <p:nvPr>
            <p:ph sz="half" idx="1"/>
          </p:nvPr>
        </p:nvSpPr>
        <p:spPr>
          <a:xfrm>
            <a:off x="323528" y="1268760"/>
            <a:ext cx="4246885" cy="496855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9" name="Content Placeholder 3"/>
          <p:cNvSpPr>
            <a:spLocks noGrp="1"/>
          </p:cNvSpPr>
          <p:nvPr>
            <p:ph sz="half" idx="2"/>
          </p:nvPr>
        </p:nvSpPr>
        <p:spPr>
          <a:xfrm>
            <a:off x="4716016" y="1268760"/>
            <a:ext cx="4254624" cy="496855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949755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6"/>
          <p:cNvSpPr/>
          <p:nvPr/>
        </p:nvSpPr>
        <p:spPr>
          <a:xfrm>
            <a:off x="395288" y="188913"/>
            <a:ext cx="8567737" cy="144462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400">
              <a:solidFill>
                <a:prstClr val="white"/>
              </a:solidFill>
            </a:endParaRPr>
          </a:p>
        </p:txBody>
      </p:sp>
      <p:pic>
        <p:nvPicPr>
          <p:cNvPr id="4" name="Picture 9" descr="RM_shape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43888" y="404813"/>
            <a:ext cx="688975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5" name="Straight Connector 12"/>
          <p:cNvCxnSpPr/>
          <p:nvPr/>
        </p:nvCxnSpPr>
        <p:spPr>
          <a:xfrm>
            <a:off x="323850" y="188913"/>
            <a:ext cx="0" cy="6480175"/>
          </a:xfrm>
          <a:prstGeom prst="line">
            <a:avLst/>
          </a:prstGeom>
          <a:ln>
            <a:prstDash val="sysDot"/>
          </a:ln>
          <a:effectLst/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fld id="{8A521012-7F2F-4F67-8EEE-3570F28FF5FF}" type="datetime1">
              <a:rPr lang="en-US"/>
              <a:pPr>
                <a:defRPr/>
              </a:pPr>
              <a:t>3/8/2024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r>
              <a:rPr lang="en-US"/>
              <a:t>Copyright Ruth Miskin Literacy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fld id="{A4F6B932-4967-40B4-89C7-ED01C6B6255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7404607"/>
      </p:ext>
    </p:extLst>
  </p:cSld>
  <p:clrMapOvr>
    <a:masterClrMapping/>
  </p:clrMapOvr>
  <p:hf sldNum="0" hdr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/>
          <p:nvPr/>
        </p:nvSpPr>
        <p:spPr>
          <a:xfrm>
            <a:off x="395288" y="188913"/>
            <a:ext cx="8567737" cy="144462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400">
              <a:solidFill>
                <a:prstClr val="white"/>
              </a:solidFill>
            </a:endParaRPr>
          </a:p>
        </p:txBody>
      </p:sp>
      <p:pic>
        <p:nvPicPr>
          <p:cNvPr id="5" name="Picture 9" descr="RM_shape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43888" y="404813"/>
            <a:ext cx="688975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6" name="Straight Connector 12"/>
          <p:cNvCxnSpPr/>
          <p:nvPr/>
        </p:nvCxnSpPr>
        <p:spPr>
          <a:xfrm>
            <a:off x="323850" y="188913"/>
            <a:ext cx="0" cy="6480175"/>
          </a:xfrm>
          <a:prstGeom prst="line">
            <a:avLst/>
          </a:prstGeom>
          <a:ln>
            <a:prstDash val="sysDot"/>
          </a:ln>
          <a:effectLst/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lnSpc>
                <a:spcPct val="90000"/>
              </a:lnSpc>
              <a:defRPr/>
            </a:lvl1pPr>
            <a:lvl2pPr>
              <a:lnSpc>
                <a:spcPct val="90000"/>
              </a:lnSpc>
              <a:defRPr/>
            </a:lvl2pPr>
            <a:lvl3pPr>
              <a:lnSpc>
                <a:spcPct val="90000"/>
              </a:lnSpc>
              <a:defRPr/>
            </a:lvl3pPr>
            <a:lvl4pPr>
              <a:lnSpc>
                <a:spcPct val="90000"/>
              </a:lnSpc>
              <a:defRPr/>
            </a:lvl4pPr>
            <a:lvl5pPr>
              <a:lnSpc>
                <a:spcPct val="90000"/>
              </a:lnSpc>
              <a:defRPr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fld id="{72ACB36A-4FC0-467F-ABA8-2E8551889E31}" type="datetime1">
              <a:rPr lang="en-US"/>
              <a:pPr>
                <a:defRPr/>
              </a:pPr>
              <a:t>3/8/2024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r>
              <a:rPr lang="en-US"/>
              <a:t>Copyright Ruth Miskin Literacy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fld id="{6567976E-159F-4915-91EA-D981C908FF0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298561"/>
      </p:ext>
    </p:extLst>
  </p:cSld>
  <p:clrMapOvr>
    <a:masterClrMapping/>
  </p:clrMapOvr>
  <p:hf sldNum="0" hdr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preserve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lnSpc>
                <a:spcPct val="90000"/>
              </a:lnSpc>
              <a:defRPr/>
            </a:lvl1pPr>
            <a:lvl2pPr>
              <a:lnSpc>
                <a:spcPct val="90000"/>
              </a:lnSpc>
              <a:defRPr/>
            </a:lvl2pPr>
            <a:lvl3pPr>
              <a:lnSpc>
                <a:spcPct val="90000"/>
              </a:lnSpc>
              <a:defRPr/>
            </a:lvl3pPr>
            <a:lvl4pPr>
              <a:lnSpc>
                <a:spcPct val="90000"/>
              </a:lnSpc>
              <a:defRPr/>
            </a:lvl4pPr>
            <a:lvl5pPr>
              <a:lnSpc>
                <a:spcPct val="90000"/>
              </a:lnSpc>
              <a:defRPr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1701441"/>
      </p:ext>
    </p:extLst>
  </p:cSld>
  <p:clrMapOvr>
    <a:masterClrMapping/>
  </p:clrMapOvr>
  <p:hf sldNum="0" hdr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6"/>
          <p:cNvSpPr/>
          <p:nvPr/>
        </p:nvSpPr>
        <p:spPr>
          <a:xfrm>
            <a:off x="395288" y="188913"/>
            <a:ext cx="8567737" cy="144462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400">
              <a:solidFill>
                <a:prstClr val="white"/>
              </a:solidFill>
            </a:endParaRPr>
          </a:p>
        </p:txBody>
      </p:sp>
      <p:pic>
        <p:nvPicPr>
          <p:cNvPr id="6" name="Picture 9" descr="RM_shape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43888" y="404813"/>
            <a:ext cx="688975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7" name="Straight Connector 12"/>
          <p:cNvCxnSpPr/>
          <p:nvPr/>
        </p:nvCxnSpPr>
        <p:spPr>
          <a:xfrm>
            <a:off x="323850" y="188913"/>
            <a:ext cx="0" cy="6480175"/>
          </a:xfrm>
          <a:prstGeom prst="line">
            <a:avLst/>
          </a:prstGeom>
          <a:ln>
            <a:prstDash val="sysDot"/>
          </a:ln>
          <a:effectLst/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8" name="Rectangle 4"/>
          <p:cNvSpPr/>
          <p:nvPr/>
        </p:nvSpPr>
        <p:spPr>
          <a:xfrm>
            <a:off x="395288" y="1341438"/>
            <a:ext cx="8567737" cy="142875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400">
              <a:solidFill>
                <a:prstClr val="white"/>
              </a:solidFill>
            </a:endParaRPr>
          </a:p>
        </p:txBody>
      </p:sp>
      <p:cxnSp>
        <p:nvCxnSpPr>
          <p:cNvPr id="9" name="Straight Connector 5"/>
          <p:cNvCxnSpPr/>
          <p:nvPr/>
        </p:nvCxnSpPr>
        <p:spPr>
          <a:xfrm>
            <a:off x="4643438" y="1557338"/>
            <a:ext cx="0" cy="4679950"/>
          </a:xfrm>
          <a:prstGeom prst="line">
            <a:avLst/>
          </a:prstGeom>
          <a:ln>
            <a:prstDash val="sysDot"/>
          </a:ln>
          <a:effectLst/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23528" y="1556792"/>
            <a:ext cx="4246885" cy="468052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16016" y="1556792"/>
            <a:ext cx="4254624" cy="468052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10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fld id="{35FE68BD-89AF-4E75-AA3F-FF4AD9572F3B}" type="datetime1">
              <a:rPr lang="en-US"/>
              <a:pPr>
                <a:defRPr/>
              </a:pPr>
              <a:t>3/8/2024</a:t>
            </a:fld>
            <a:endParaRPr lang="en-US"/>
          </a:p>
        </p:txBody>
      </p:sp>
      <p:sp>
        <p:nvSpPr>
          <p:cNvPr id="11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r>
              <a:rPr lang="en-US"/>
              <a:t>Copyright Ruth Miskin Literacy</a:t>
            </a:r>
          </a:p>
        </p:txBody>
      </p:sp>
      <p:sp>
        <p:nvSpPr>
          <p:cNvPr id="12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fld id="{87EB4A57-51CC-47E6-90E3-54F65454CD0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9444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6"/>
          <p:cNvSpPr/>
          <p:nvPr/>
        </p:nvSpPr>
        <p:spPr>
          <a:xfrm>
            <a:off x="395288" y="188913"/>
            <a:ext cx="8567737" cy="144462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400">
              <a:solidFill>
                <a:prstClr val="white"/>
              </a:solidFill>
            </a:endParaRPr>
          </a:p>
        </p:txBody>
      </p:sp>
      <p:pic>
        <p:nvPicPr>
          <p:cNvPr id="4" name="Picture 9" descr="RM_shape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43888" y="404813"/>
            <a:ext cx="688975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5" name="Straight Connector 12"/>
          <p:cNvCxnSpPr/>
          <p:nvPr/>
        </p:nvCxnSpPr>
        <p:spPr>
          <a:xfrm>
            <a:off x="323850" y="188913"/>
            <a:ext cx="0" cy="6480175"/>
          </a:xfrm>
          <a:prstGeom prst="line">
            <a:avLst/>
          </a:prstGeom>
          <a:ln>
            <a:prstDash val="sysDot"/>
          </a:ln>
          <a:effectLst/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fld id="{D105C71D-4E75-4ECD-9F49-5A9F0F9294FE}" type="datetime1">
              <a:rPr lang="en-US"/>
              <a:pPr>
                <a:defRPr/>
              </a:pPr>
              <a:t>3/8/2024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r>
              <a:rPr lang="en-US"/>
              <a:t>Copyright Ruth Miskin Literacy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fld id="{26A5CFCF-9C75-46DD-AD31-62EA87D031B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43074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/>
          <p:nvPr/>
        </p:nvSpPr>
        <p:spPr>
          <a:xfrm>
            <a:off x="395288" y="188913"/>
            <a:ext cx="8567737" cy="144462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400">
              <a:solidFill>
                <a:prstClr val="white"/>
              </a:solidFill>
            </a:endParaRPr>
          </a:p>
        </p:txBody>
      </p:sp>
      <p:pic>
        <p:nvPicPr>
          <p:cNvPr id="3" name="Picture 9" descr="RM_shape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43888" y="404813"/>
            <a:ext cx="688975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4" name="Straight Connector 12"/>
          <p:cNvCxnSpPr/>
          <p:nvPr/>
        </p:nvCxnSpPr>
        <p:spPr>
          <a:xfrm>
            <a:off x="323850" y="188913"/>
            <a:ext cx="0" cy="6480175"/>
          </a:xfrm>
          <a:prstGeom prst="line">
            <a:avLst/>
          </a:prstGeom>
          <a:ln>
            <a:prstDash val="sysDot"/>
          </a:ln>
          <a:effectLst/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fld id="{634C4779-E6ED-47D7-89D2-4749C33AF548}" type="datetime1">
              <a:rPr lang="en-US"/>
              <a:pPr>
                <a:defRPr/>
              </a:pPr>
              <a:t>3/8/2024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r>
              <a:rPr lang="en-US"/>
              <a:t>Copyright Ruth Miskin Literacy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fld id="{5AFC4FC0-CF29-459D-84B7-330B911D09D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49803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13" Type="http://schemas.openxmlformats.org/officeDocument/2006/relationships/image" Target="../media/image6.jpeg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Placeholder 1"/>
          <p:cNvSpPr>
            <a:spLocks noGrp="1"/>
          </p:cNvSpPr>
          <p:nvPr>
            <p:ph type="title"/>
          </p:nvPr>
        </p:nvSpPr>
        <p:spPr bwMode="auto">
          <a:xfrm>
            <a:off x="323850" y="333375"/>
            <a:ext cx="7478713" cy="1008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323850" y="1495425"/>
            <a:ext cx="8639175" cy="4741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95288" y="6356350"/>
            <a:ext cx="21955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rgbClr val="2D2D2D">
                    <a:tint val="75000"/>
                  </a:srgbClr>
                </a:solidFill>
                <a:latin typeface="Garamond" pitchFamily="18" charset="0"/>
                <a:ea typeface="MS PGothic" pitchFamily="34" charset="-128"/>
                <a:cs typeface="+mn-cs"/>
              </a:defRPr>
            </a:lvl1pPr>
          </a:lstStyle>
          <a:p>
            <a:pPr>
              <a:defRPr/>
            </a:pPr>
            <a:fld id="{DF6C09D9-D1B6-4568-8B87-5A6249D0DBD1}" type="datetime1">
              <a:rPr lang="en-US"/>
              <a:pPr>
                <a:defRPr/>
              </a:pPr>
              <a:t>3/8/2024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rgbClr val="2D2D2D">
                    <a:tint val="75000"/>
                  </a:srgbClr>
                </a:solidFill>
                <a:latin typeface="Garamond" pitchFamily="18" charset="0"/>
                <a:ea typeface="MS PGothic" pitchFamily="34" charset="-128"/>
                <a:cs typeface="+mn-cs"/>
              </a:defRPr>
            </a:lvl1pPr>
          </a:lstStyle>
          <a:p>
            <a:pPr>
              <a:defRPr/>
            </a:pPr>
            <a:r>
              <a:rPr lang="en-US"/>
              <a:t>Copyright Ruth Miskin Literacy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4098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rgbClr val="2D2D2D">
                    <a:tint val="75000"/>
                  </a:srgbClr>
                </a:solidFill>
                <a:latin typeface="Garamond" pitchFamily="18" charset="0"/>
                <a:ea typeface="MS PGothic" pitchFamily="34" charset="-128"/>
                <a:cs typeface="+mn-cs"/>
              </a:defRPr>
            </a:lvl1pPr>
          </a:lstStyle>
          <a:p>
            <a:pPr>
              <a:defRPr/>
            </a:pPr>
            <a:fld id="{D366FC25-FCA6-4D86-A84B-F6C8160D768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395288" y="188913"/>
            <a:ext cx="8567737" cy="144462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400">
              <a:solidFill>
                <a:prstClr val="white"/>
              </a:solidFill>
            </a:endParaRPr>
          </a:p>
        </p:txBody>
      </p:sp>
      <p:pic>
        <p:nvPicPr>
          <p:cNvPr id="15368" name="Picture 9" descr="RM_shape.jpg"/>
          <p:cNvPicPr>
            <a:picLocks noChangeAspect="1"/>
          </p:cNvPicPr>
          <p:nvPr/>
        </p:nvPicPr>
        <p:blipFill>
          <a:blip r:embed="rId1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43888" y="404813"/>
            <a:ext cx="688975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3" name="Straight Connector 12"/>
          <p:cNvCxnSpPr/>
          <p:nvPr/>
        </p:nvCxnSpPr>
        <p:spPr>
          <a:xfrm>
            <a:off x="323850" y="188913"/>
            <a:ext cx="0" cy="6480175"/>
          </a:xfrm>
          <a:prstGeom prst="line">
            <a:avLst/>
          </a:prstGeom>
          <a:ln>
            <a:prstDash val="sysDot"/>
          </a:ln>
          <a:effectLst/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pic>
        <p:nvPicPr>
          <p:cNvPr id="10" name="Picture 9" descr="PPT_RM_page.jpg"/>
          <p:cNvPicPr>
            <a:picLocks noChangeAspect="1"/>
          </p:cNvPicPr>
          <p:nvPr userDrawn="1"/>
        </p:nvPicPr>
        <p:blipFill>
          <a:blip r:embed="rId1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27127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  <p:sldLayoutId id="2147483687" r:id="rId12"/>
    <p:sldLayoutId id="2147483688" r:id="rId13"/>
    <p:sldLayoutId id="2147483689" r:id="rId14"/>
    <p:sldLayoutId id="2147483690" r:id="rId15"/>
    <p:sldLayoutId id="2147483691" r:id="rId16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>
        <p:tmplLst>
          <p:tmpl lvl="1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2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3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4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5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</p:bldLst>
  </p:timing>
  <p:hf sldNum="0" hdr="0"/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000" b="1" kern="1200">
          <a:solidFill>
            <a:srgbClr val="787878"/>
          </a:solidFill>
          <a:latin typeface="+mn-lt"/>
          <a:ea typeface="+mj-ea"/>
          <a:cs typeface="+mj-cs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000" b="1">
          <a:solidFill>
            <a:srgbClr val="787878"/>
          </a:solidFill>
          <a:latin typeface="Arial" pitchFamily="34" charset="0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000" b="1">
          <a:solidFill>
            <a:srgbClr val="787878"/>
          </a:solidFill>
          <a:latin typeface="Arial" pitchFamily="34" charset="0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000" b="1">
          <a:solidFill>
            <a:srgbClr val="787878"/>
          </a:solidFill>
          <a:latin typeface="Arial" pitchFamily="34" charset="0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000" b="1">
          <a:solidFill>
            <a:srgbClr val="787878"/>
          </a:solidFill>
          <a:latin typeface="Arial" pitchFamily="34" charset="0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000" b="1">
          <a:solidFill>
            <a:srgbClr val="787878"/>
          </a:solidFill>
          <a:latin typeface="Arial" pitchFamily="34" charset="0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000" b="1">
          <a:solidFill>
            <a:srgbClr val="787878"/>
          </a:solidFill>
          <a:latin typeface="Arial" pitchFamily="34" charset="0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000" b="1">
          <a:solidFill>
            <a:srgbClr val="787878"/>
          </a:solidFill>
          <a:latin typeface="Arial" pitchFamily="34" charset="0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000" b="1">
          <a:solidFill>
            <a:srgbClr val="787878"/>
          </a:solidFill>
          <a:latin typeface="Arial" pitchFamily="34" charset="0"/>
        </a:defRPr>
      </a:lvl9pPr>
    </p:titleStyle>
    <p:bodyStyle>
      <a:lvl1pPr algn="l" rtl="0" eaLnBrk="1" fontAlgn="base" hangingPunct="1">
        <a:lnSpc>
          <a:spcPct val="90000"/>
        </a:lnSpc>
        <a:spcBef>
          <a:spcPct val="20000"/>
        </a:spcBef>
        <a:spcAft>
          <a:spcPct val="0"/>
        </a:spcAft>
        <a:buFont typeface="Arial" charset="0"/>
        <a:defRPr sz="3200" kern="1200">
          <a:solidFill>
            <a:schemeClr val="tx2"/>
          </a:solidFill>
          <a:latin typeface="+mn-lt"/>
          <a:ea typeface="+mn-ea"/>
          <a:cs typeface="+mn-cs"/>
        </a:defRPr>
      </a:lvl1pPr>
      <a:lvl2pPr algn="l" rtl="0" eaLnBrk="1" fontAlgn="base" hangingPunct="1">
        <a:lnSpc>
          <a:spcPct val="90000"/>
        </a:lnSpc>
        <a:spcBef>
          <a:spcPct val="20000"/>
        </a:spcBef>
        <a:spcAft>
          <a:spcPct val="0"/>
        </a:spcAft>
        <a:buFont typeface="Arial" charset="0"/>
        <a:defRPr sz="2800" kern="1200">
          <a:solidFill>
            <a:schemeClr val="tx2"/>
          </a:solidFill>
          <a:latin typeface="+mn-lt"/>
          <a:ea typeface="+mn-ea"/>
          <a:cs typeface="+mn-cs"/>
        </a:defRPr>
      </a:lvl2pPr>
      <a:lvl3pPr algn="l" rtl="0" eaLnBrk="1" fontAlgn="base" hangingPunct="1">
        <a:lnSpc>
          <a:spcPct val="90000"/>
        </a:lnSpc>
        <a:spcBef>
          <a:spcPct val="20000"/>
        </a:spcBef>
        <a:spcAft>
          <a:spcPct val="0"/>
        </a:spcAft>
        <a:buFont typeface="Arial" charset="0"/>
        <a:defRPr sz="2400" kern="1200">
          <a:solidFill>
            <a:schemeClr val="tx2"/>
          </a:solidFill>
          <a:latin typeface="+mn-lt"/>
          <a:ea typeface="+mn-ea"/>
          <a:cs typeface="+mn-cs"/>
        </a:defRPr>
      </a:lvl3pPr>
      <a:lvl4pPr algn="l" rtl="0" eaLnBrk="1" fontAlgn="base" hangingPunct="1">
        <a:lnSpc>
          <a:spcPct val="90000"/>
        </a:lnSpc>
        <a:spcBef>
          <a:spcPct val="20000"/>
        </a:spcBef>
        <a:spcAft>
          <a:spcPct val="0"/>
        </a:spcAft>
        <a:buFont typeface="Arial" charset="0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algn="l" rtl="0" eaLnBrk="1" fontAlgn="base" hangingPunct="1">
        <a:lnSpc>
          <a:spcPct val="90000"/>
        </a:lnSpc>
        <a:spcBef>
          <a:spcPct val="20000"/>
        </a:spcBef>
        <a:spcAft>
          <a:spcPct val="0"/>
        </a:spcAft>
        <a:buFont typeface="Arial" charset="0"/>
        <a:defRPr sz="20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DDB0B8BE-EA13-FF2F-19FA-FC5FB284CAC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EADC4A99-97BD-6CC5-0F50-2C5752DD058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  <a:p>
            <a:pPr lvl="0"/>
            <a:endParaRPr lang="en-US" altLang="en-US"/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A3313BA4-805A-5EB3-0D26-488BEDAA6A1C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buFont typeface="Arial" pitchFamily="34" charset="0"/>
              <a:buNone/>
              <a:defRPr sz="1400" b="1"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511756BA-4D6F-3431-C525-79A4D81366E0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buFont typeface="Arial" pitchFamily="34" charset="0"/>
              <a:buNone/>
              <a:defRPr sz="1400" b="1"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9BE841F1-9C42-AA4C-E9F8-702C48540E9E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buFont typeface="Arial" panose="020B0604020202020204" pitchFamily="34" charset="0"/>
              <a:buNone/>
              <a:defRPr sz="1400" b="1" smtClean="0"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3F2FC808-98EC-4324-A647-E5BB85EF3F9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041028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  <p:sldLayoutId id="2147483694" r:id="rId2"/>
    <p:sldLayoutId id="2147483695" r:id="rId3"/>
    <p:sldLayoutId id="2147483696" r:id="rId4"/>
    <p:sldLayoutId id="2147483697" r:id="rId5"/>
    <p:sldLayoutId id="2147483698" r:id="rId6"/>
    <p:sldLayoutId id="2147483699" r:id="rId7"/>
    <p:sldLayoutId id="2147483700" r:id="rId8"/>
    <p:sldLayoutId id="2147483701" r:id="rId9"/>
    <p:sldLayoutId id="2147483702" r:id="rId10"/>
    <p:sldLayoutId id="214748370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宋体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宋体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宋体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宋体" pitchFamily="2" charset="-122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宋体" pitchFamily="2" charset="-122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宋体" pitchFamily="2" charset="-122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宋体" pitchFamily="2" charset="-122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宋体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32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32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32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32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32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32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32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TkXcabDUg7Q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29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8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hyperlink" Target="http://www.oxfordowl.co.uk/Reading/" TargetMode="External"/><Relationship Id="rId3" Type="http://schemas.openxmlformats.org/officeDocument/2006/relationships/hyperlink" Target="http://www.ruthmiskin.com/parents" TargetMode="External"/><Relationship Id="rId7" Type="http://schemas.openxmlformats.org/officeDocument/2006/relationships/hyperlink" Target="http://www.oxfordowl.co.uk/reading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mayesparkprimaryschool.org.uk/learning/support-for-parents" TargetMode="External"/><Relationship Id="rId5" Type="http://schemas.openxmlformats.org/officeDocument/2006/relationships/hyperlink" Target="https://home.oxfordowl.co.uk/reading/reading-schemes-oxford-levels/read-write-inc-phonics-guide/" TargetMode="External"/><Relationship Id="rId4" Type="http://schemas.openxmlformats.org/officeDocument/2006/relationships/hyperlink" Target="https://www.youtube.com/watch?v=TkXcabDUg7Q" TargetMode="Externa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13" Type="http://schemas.openxmlformats.org/officeDocument/2006/relationships/image" Target="../media/image19.png"/><Relationship Id="rId3" Type="http://schemas.openxmlformats.org/officeDocument/2006/relationships/image" Target="../media/image9.jpeg"/><Relationship Id="rId7" Type="http://schemas.openxmlformats.org/officeDocument/2006/relationships/image" Target="../media/image13.jpeg"/><Relationship Id="rId12" Type="http://schemas.openxmlformats.org/officeDocument/2006/relationships/image" Target="../media/image1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11" Type="http://schemas.openxmlformats.org/officeDocument/2006/relationships/image" Target="../media/image17.jpeg"/><Relationship Id="rId5" Type="http://schemas.openxmlformats.org/officeDocument/2006/relationships/image" Target="../media/image11.jpeg"/><Relationship Id="rId10" Type="http://schemas.openxmlformats.org/officeDocument/2006/relationships/image" Target="../media/image16.png"/><Relationship Id="rId4" Type="http://schemas.openxmlformats.org/officeDocument/2006/relationships/image" Target="../media/image10.jpeg"/><Relationship Id="rId9" Type="http://schemas.openxmlformats.org/officeDocument/2006/relationships/image" Target="../media/image1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i="1" dirty="0"/>
              <a:t>Read Write Inc. </a:t>
            </a:r>
            <a:r>
              <a:rPr lang="en-US" dirty="0"/>
              <a:t>Phonics </a:t>
            </a:r>
            <a:br>
              <a:rPr lang="en-US" dirty="0"/>
            </a:br>
            <a:r>
              <a:rPr lang="en-US" dirty="0"/>
              <a:t>Parents’ Meeting for RECEPTION </a:t>
            </a:r>
          </a:p>
        </p:txBody>
      </p:sp>
    </p:spTree>
    <p:extLst>
      <p:ext uri="{BB962C8B-B14F-4D97-AF65-F5344CB8AC3E}">
        <p14:creationId xmlns:p14="http://schemas.microsoft.com/office/powerpoint/2010/main" val="14490787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Pure Sounds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7EF12E24-8538-4F2A-88CC-8CF6F0E02202}"/>
              </a:ext>
            </a:extLst>
          </p:cNvPr>
          <p:cNvSpPr/>
          <p:nvPr/>
        </p:nvSpPr>
        <p:spPr>
          <a:xfrm>
            <a:off x="1275080" y="5392109"/>
            <a:ext cx="659384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>
                <a:hlinkClick r:id="rId3"/>
              </a:rPr>
              <a:t>https://www.youtube.com/watch?v=TkXcabDUg7Q</a:t>
            </a:r>
            <a:endParaRPr lang="en-GB" dirty="0"/>
          </a:p>
          <a:p>
            <a:endParaRPr lang="en-GB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ABEDFFF-A9D6-45E2-B600-C4F116D34C61}"/>
              </a:ext>
            </a:extLst>
          </p:cNvPr>
          <p:cNvSpPr/>
          <p:nvPr/>
        </p:nvSpPr>
        <p:spPr>
          <a:xfrm>
            <a:off x="974784" y="1423698"/>
            <a:ext cx="7194432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latin typeface="Times New Roman" charset="0"/>
              </a:rPr>
              <a:t>We teach using pure sounds. </a:t>
            </a:r>
          </a:p>
          <a:p>
            <a:r>
              <a:rPr lang="en-US" sz="2400" dirty="0">
                <a:latin typeface="Times New Roman" charset="0"/>
              </a:rPr>
              <a:t>W</a:t>
            </a:r>
            <a:r>
              <a:rPr lang="en-GB" sz="2400" dirty="0">
                <a:latin typeface="Times New Roman" charset="0"/>
              </a:rPr>
              <a:t>e use pure sounds (‘m’ not’ </a:t>
            </a:r>
            <a:r>
              <a:rPr lang="en-GB" sz="2400" dirty="0" err="1">
                <a:latin typeface="Times New Roman" charset="0"/>
              </a:rPr>
              <a:t>muh</a:t>
            </a:r>
            <a:r>
              <a:rPr lang="en-GB" sz="2400" dirty="0">
                <a:latin typeface="Times New Roman" charset="0"/>
              </a:rPr>
              <a:t>’, ’s’ not ‘</a:t>
            </a:r>
            <a:r>
              <a:rPr lang="en-GB" altLang="ja-JP" sz="2400" dirty="0" err="1">
                <a:latin typeface="Times New Roman" charset="0"/>
              </a:rPr>
              <a:t>suh</a:t>
            </a:r>
            <a:r>
              <a:rPr lang="en-GB" sz="2400" dirty="0">
                <a:latin typeface="Times New Roman" charset="0"/>
              </a:rPr>
              <a:t>’</a:t>
            </a:r>
            <a:r>
              <a:rPr lang="en-GB" altLang="ja-JP" sz="2400" dirty="0">
                <a:latin typeface="Times New Roman" charset="0"/>
              </a:rPr>
              <a:t>, etc.) so that your child will be able to blend the sounds into words more easily. </a:t>
            </a:r>
          </a:p>
          <a:p>
            <a:r>
              <a:rPr lang="en-GB" altLang="ja-JP" sz="2400" dirty="0">
                <a:latin typeface="Times New Roman" charset="0"/>
              </a:rPr>
              <a:t>Children need to know sounds – not letter names – to read words.</a:t>
            </a:r>
          </a:p>
          <a:p>
            <a:endParaRPr lang="en-GB" altLang="ja-JP" sz="2400" dirty="0">
              <a:latin typeface="Times New Roman" charset="0"/>
            </a:endParaRPr>
          </a:p>
          <a:p>
            <a:r>
              <a:rPr lang="en-GB" altLang="ja-JP" sz="2400" dirty="0">
                <a:latin typeface="Times New Roman" charset="0"/>
              </a:rPr>
              <a:t>This video of Sylvie demonstrates how to talk in pure sounds. </a:t>
            </a:r>
          </a:p>
        </p:txBody>
      </p:sp>
    </p:spTree>
    <p:extLst>
      <p:ext uri="{BB962C8B-B14F-4D97-AF65-F5344CB8AC3E}">
        <p14:creationId xmlns:p14="http://schemas.microsoft.com/office/powerpoint/2010/main" val="7366572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Oval Callout 3"/>
          <p:cNvSpPr/>
          <p:nvPr/>
        </p:nvSpPr>
        <p:spPr>
          <a:xfrm>
            <a:off x="1403648" y="1196752"/>
            <a:ext cx="6120680" cy="3672408"/>
          </a:xfrm>
          <a:prstGeom prst="wedgeEllipseCallou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2"/>
                </a:solidFill>
              </a:rPr>
              <a:t>How does Read Write Inc. use phonics to teach reading? </a:t>
            </a:r>
          </a:p>
        </p:txBody>
      </p:sp>
    </p:spTree>
    <p:extLst>
      <p:ext uri="{BB962C8B-B14F-4D97-AF65-F5344CB8AC3E}">
        <p14:creationId xmlns:p14="http://schemas.microsoft.com/office/powerpoint/2010/main" val="281198631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Blending using Fred Talk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defTabSz="4572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25000"/>
              <a:defRPr/>
            </a:pPr>
            <a:endParaRPr lang="en-US" dirty="0">
              <a:solidFill>
                <a:schemeClr val="dk1"/>
              </a:solidFill>
              <a:ea typeface="Calibri"/>
              <a:cs typeface="Calibri"/>
              <a:sym typeface="Calibri"/>
            </a:endParaRPr>
          </a:p>
          <a:p>
            <a:pPr lvl="0" defTabSz="4572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25000"/>
              <a:defRPr/>
            </a:pPr>
            <a:endParaRPr lang="en-US" dirty="0">
              <a:solidFill>
                <a:schemeClr val="dk1"/>
              </a:solidFill>
              <a:ea typeface="Calibri"/>
              <a:cs typeface="Calibri"/>
              <a:sym typeface="Calibri"/>
            </a:endParaRPr>
          </a:p>
          <a:p>
            <a:pPr lvl="0" defTabSz="4572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25000"/>
              <a:defRPr/>
            </a:pPr>
            <a:endParaRPr lang="en-US" dirty="0">
              <a:solidFill>
                <a:schemeClr val="dk1"/>
              </a:solidFill>
              <a:ea typeface="Calibri"/>
              <a:cs typeface="Calibri"/>
              <a:sym typeface="Calibri"/>
            </a:endParaRPr>
          </a:p>
          <a:p>
            <a:pPr lvl="0" defTabSz="4572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25000"/>
              <a:defRPr/>
            </a:pPr>
            <a:endParaRPr lang="en-US" dirty="0">
              <a:solidFill>
                <a:schemeClr val="dk1"/>
              </a:solidFill>
              <a:ea typeface="Calibri"/>
              <a:cs typeface="Calibri"/>
              <a:sym typeface="Calibri"/>
            </a:endParaRPr>
          </a:p>
          <a:p>
            <a:pPr lvl="0" defTabSz="4572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25000"/>
              <a:defRPr/>
            </a:pPr>
            <a:endParaRPr lang="en-US" dirty="0">
              <a:solidFill>
                <a:schemeClr val="dk1"/>
              </a:solidFill>
              <a:ea typeface="Calibri"/>
              <a:cs typeface="Calibri"/>
              <a:sym typeface="Calibri"/>
            </a:endParaRPr>
          </a:p>
          <a:p>
            <a:pPr lvl="0" defTabSz="4572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25000"/>
              <a:defRPr/>
            </a:pPr>
            <a:endParaRPr lang="en-US" dirty="0">
              <a:solidFill>
                <a:schemeClr val="dk1"/>
              </a:solidFill>
              <a:ea typeface="Calibri"/>
              <a:cs typeface="Calibri"/>
              <a:sym typeface="Calibri"/>
            </a:endParaRPr>
          </a:p>
          <a:p>
            <a:pPr lvl="0" defTabSz="4572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25000"/>
              <a:defRPr/>
            </a:pPr>
            <a:endParaRPr lang="en-US" dirty="0">
              <a:solidFill>
                <a:schemeClr val="dk1"/>
              </a:solidFill>
              <a:ea typeface="Calibri"/>
              <a:cs typeface="Calibri"/>
              <a:sym typeface="Calibri"/>
            </a:endParaRPr>
          </a:p>
          <a:p>
            <a:pPr lvl="0" defTabSz="4572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25000"/>
              <a:defRPr/>
            </a:pPr>
            <a:r>
              <a:rPr lang="en-US" sz="2400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Once the children know the pure sounds, we teach them </a:t>
            </a:r>
            <a:r>
              <a:rPr lang="en-US" sz="2400" dirty="0"/>
              <a:t>to blend sounds to read words. We also teach children to spell the words they learn to read.</a:t>
            </a:r>
          </a:p>
          <a:p>
            <a:pPr lvl="0">
              <a:spcBef>
                <a:spcPts val="0"/>
              </a:spcBef>
              <a:buSzPct val="25000"/>
            </a:pPr>
            <a:endParaRPr lang="en-US" sz="2400" dirty="0"/>
          </a:p>
          <a:p>
            <a:pPr lvl="0">
              <a:spcBef>
                <a:spcPts val="0"/>
              </a:spcBef>
              <a:buSzPct val="25000"/>
            </a:pPr>
            <a:r>
              <a:rPr lang="en-US" sz="2400" dirty="0"/>
              <a:t>We use Fred Talk to help children read and spell words.</a:t>
            </a:r>
          </a:p>
          <a:p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 rot="21327025">
            <a:off x="1424285" y="3264991"/>
            <a:ext cx="727075" cy="1122363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4800" dirty="0">
                <a:solidFill>
                  <a:schemeClr val="tx1"/>
                </a:solidFill>
              </a:rPr>
              <a:t>i</a:t>
            </a:r>
          </a:p>
        </p:txBody>
      </p:sp>
      <p:sp>
        <p:nvSpPr>
          <p:cNvPr id="6" name="Rectangle 5"/>
          <p:cNvSpPr/>
          <p:nvPr/>
        </p:nvSpPr>
        <p:spPr>
          <a:xfrm>
            <a:off x="1968798" y="2620466"/>
            <a:ext cx="725487" cy="1123950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4800" dirty="0">
                <a:solidFill>
                  <a:schemeClr val="tx1"/>
                </a:solidFill>
              </a:rPr>
              <a:t>p</a:t>
            </a:r>
          </a:p>
        </p:txBody>
      </p:sp>
      <p:sp>
        <p:nvSpPr>
          <p:cNvPr id="7" name="Rectangle 6"/>
          <p:cNvSpPr/>
          <p:nvPr/>
        </p:nvSpPr>
        <p:spPr>
          <a:xfrm>
            <a:off x="743248" y="2939554"/>
            <a:ext cx="725487" cy="1123950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4800" dirty="0">
                <a:solidFill>
                  <a:schemeClr val="tx1"/>
                </a:solidFill>
              </a:rPr>
              <a:t>d</a:t>
            </a:r>
          </a:p>
        </p:txBody>
      </p:sp>
      <p:pic>
        <p:nvPicPr>
          <p:cNvPr id="8" name="Picture 29" descr="SpeedSoundM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1015261">
            <a:off x="819448" y="2137866"/>
            <a:ext cx="647700" cy="965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9" name="Picture 31" descr="SpeedSoundS.jpg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03648" y="2564904"/>
            <a:ext cx="639762" cy="990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0" name="Picture 36" descr="SpeedSoundA.jpg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662277">
            <a:off x="2240260" y="2088654"/>
            <a:ext cx="633413" cy="8699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11" name="Rectangle 10"/>
          <p:cNvSpPr/>
          <p:nvPr/>
        </p:nvSpPr>
        <p:spPr>
          <a:xfrm rot="1935871">
            <a:off x="2284710" y="3228479"/>
            <a:ext cx="725488" cy="1122362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4800" dirty="0">
                <a:solidFill>
                  <a:schemeClr val="tx1"/>
                </a:solidFill>
              </a:rPr>
              <a:t>t</a:t>
            </a:r>
          </a:p>
        </p:txBody>
      </p:sp>
      <p:sp>
        <p:nvSpPr>
          <p:cNvPr id="12" name="Text Box 12"/>
          <p:cNvSpPr txBox="1">
            <a:spLocks noChangeArrowheads="1"/>
          </p:cNvSpPr>
          <p:nvPr/>
        </p:nvSpPr>
        <p:spPr bwMode="auto">
          <a:xfrm rot="265183">
            <a:off x="5026735" y="2868181"/>
            <a:ext cx="1490663" cy="584776"/>
          </a:xfrm>
          <a:prstGeom prst="rect">
            <a:avLst/>
          </a:prstGeom>
          <a:solidFill>
            <a:srgbClr val="99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3200" dirty="0">
                <a:latin typeface="+mn-lt"/>
                <a:ea typeface="MS PGothic" pitchFamily="34" charset="-128"/>
                <a:cs typeface="Gill Sans"/>
              </a:rPr>
              <a:t>mat</a:t>
            </a:r>
          </a:p>
        </p:txBody>
      </p:sp>
      <p:sp>
        <p:nvSpPr>
          <p:cNvPr id="13" name="Text Box 12"/>
          <p:cNvSpPr txBox="1">
            <a:spLocks noChangeArrowheads="1"/>
          </p:cNvSpPr>
          <p:nvPr/>
        </p:nvSpPr>
        <p:spPr bwMode="auto">
          <a:xfrm rot="20122171">
            <a:off x="5790998" y="3308953"/>
            <a:ext cx="1490663" cy="584776"/>
          </a:xfrm>
          <a:prstGeom prst="rect">
            <a:avLst/>
          </a:prstGeom>
          <a:solidFill>
            <a:srgbClr val="99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3200" dirty="0">
                <a:latin typeface="+mn-lt"/>
                <a:ea typeface="MS PGothic" pitchFamily="34" charset="-128"/>
                <a:cs typeface="Gill Sans"/>
              </a:rPr>
              <a:t>sad</a:t>
            </a:r>
          </a:p>
        </p:txBody>
      </p:sp>
      <p:sp>
        <p:nvSpPr>
          <p:cNvPr id="14" name="Text Box 12"/>
          <p:cNvSpPr txBox="1">
            <a:spLocks noChangeArrowheads="1"/>
          </p:cNvSpPr>
          <p:nvPr/>
        </p:nvSpPr>
        <p:spPr bwMode="auto">
          <a:xfrm rot="265183">
            <a:off x="6538895" y="2580040"/>
            <a:ext cx="1490663" cy="584776"/>
          </a:xfrm>
          <a:prstGeom prst="rect">
            <a:avLst/>
          </a:prstGeom>
          <a:solidFill>
            <a:srgbClr val="99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3200" dirty="0">
                <a:latin typeface="+mn-lt"/>
                <a:ea typeface="MS PGothic" pitchFamily="34" charset="-128"/>
                <a:cs typeface="Gill Sans"/>
              </a:rPr>
              <a:t>sat</a:t>
            </a:r>
          </a:p>
        </p:txBody>
      </p:sp>
    </p:spTree>
    <p:extLst>
      <p:ext uri="{BB962C8B-B14F-4D97-AF65-F5344CB8AC3E}">
        <p14:creationId xmlns:p14="http://schemas.microsoft.com/office/powerpoint/2010/main" val="15112271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Fred Talk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2602" b="-12602"/>
          <a:stretch>
            <a:fillRect/>
          </a:stretch>
        </p:blipFill>
        <p:spPr>
          <a:xfrm>
            <a:off x="5139347" y="909576"/>
            <a:ext cx="4004653" cy="2336530"/>
          </a:xfrm>
        </p:spPr>
      </p:pic>
      <p:pic>
        <p:nvPicPr>
          <p:cNvPr id="5" name="Picture 2" descr="C:\Users\Davina\Pictures\RWI\feeding Fred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0658" y="3315889"/>
            <a:ext cx="3840162" cy="287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ad6e35b3-6016-4de0-90f4-d6fdbf0a6584" descr="C319D583-5937-41E5-B44E-22D122061351@home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50818" y="3315889"/>
            <a:ext cx="3839633" cy="287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5C09FDD9-4AF4-4A82-B1C9-A6EAB2105F12}"/>
              </a:ext>
            </a:extLst>
          </p:cNvPr>
          <p:cNvSpPr/>
          <p:nvPr/>
        </p:nvSpPr>
        <p:spPr>
          <a:xfrm>
            <a:off x="590658" y="1264312"/>
            <a:ext cx="4572000" cy="2308324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n-GB" dirty="0">
                <a:latin typeface="Arial" charset="0"/>
              </a:rPr>
              <a:t>This is Fred.</a:t>
            </a:r>
          </a:p>
          <a:p>
            <a:pPr>
              <a:defRPr/>
            </a:pPr>
            <a:r>
              <a:rPr lang="en-GB" dirty="0">
                <a:latin typeface="Arial" charset="0"/>
              </a:rPr>
              <a:t>He is a frog who can only speak in sounds, and we call this Fred Talk.</a:t>
            </a:r>
            <a:r>
              <a:rPr lang="en-US" dirty="0"/>
              <a:t> For example ‘m’ ‘a’ ‘t’, ‘l’ ‘u’ ‘n’ ‘c’ ‘h’.</a:t>
            </a:r>
          </a:p>
          <a:p>
            <a:pPr>
              <a:defRPr/>
            </a:pPr>
            <a:endParaRPr lang="en-US" dirty="0">
              <a:latin typeface="Arial" charset="0"/>
            </a:endParaRPr>
          </a:p>
          <a:p>
            <a:pPr>
              <a:defRPr/>
            </a:pPr>
            <a:r>
              <a:rPr lang="en-US" dirty="0">
                <a:latin typeface="Arial" charset="0"/>
              </a:rPr>
              <a:t>He helps children sound out words so they can read and spell. </a:t>
            </a:r>
            <a:endParaRPr lang="en-GB" dirty="0">
              <a:latin typeface="Arial" charset="0"/>
            </a:endParaRPr>
          </a:p>
          <a:p>
            <a:pPr>
              <a:defRPr/>
            </a:pPr>
            <a:endParaRPr lang="en-US" i="1" dirty="0">
              <a:solidFill>
                <a:srgbClr val="0070C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0029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>
            <a:extLst>
              <a:ext uri="{FF2B5EF4-FFF2-40B4-BE49-F238E27FC236}">
                <a16:creationId xmlns:a16="http://schemas.microsoft.com/office/drawing/2014/main" id="{C2924D84-F723-C0C6-7DFA-4540D609E13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2438" y="-10318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ea typeface="宋体" pitchFamily="2" charset="-122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ea typeface="宋体" pitchFamily="2" charset="-122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ea typeface="宋体" pitchFamily="2" charset="-122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ea typeface="宋体" pitchFamily="2" charset="-122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ea typeface="宋体" pitchFamily="2" charset="-122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ea typeface="宋体" pitchFamily="2" charset="-122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ea typeface="宋体" pitchFamily="2" charset="-122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>
              <a:defRPr/>
            </a:pPr>
            <a:endParaRPr lang="en-US" altLang="en-US" sz="3200" kern="0" dirty="0">
              <a:latin typeface="Tempus Sans ITC" panose="04020404030D07020202" pitchFamily="82" charset="0"/>
            </a:endParaRPr>
          </a:p>
          <a:p>
            <a:pPr eaLnBrk="1" hangingPunct="1">
              <a:defRPr/>
            </a:pPr>
            <a:r>
              <a:rPr lang="en-US" altLang="en-US" sz="3200" kern="0" dirty="0">
                <a:latin typeface="Tempus Sans ITC" panose="04020404030D07020202" pitchFamily="82" charset="0"/>
              </a:rPr>
              <a:t>Learning to blend and segment with the sounds we know…</a:t>
            </a:r>
            <a:endParaRPr lang="en-US" altLang="en-US" sz="3000" kern="0" dirty="0">
              <a:latin typeface="Tempus Sans ITC" panose="04020404030D07020202" pitchFamily="82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8E704AA4-CB0D-70E4-23D9-7896FE3BAFD5}"/>
              </a:ext>
            </a:extLst>
          </p:cNvPr>
          <p:cNvSpPr/>
          <p:nvPr/>
        </p:nvSpPr>
        <p:spPr>
          <a:xfrm>
            <a:off x="401638" y="1192213"/>
            <a:ext cx="8280400" cy="267811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eaLnBrk="1" hangingPunct="1">
              <a:buFont typeface="Arial" panose="020B0604020202020204" pitchFamily="34" charset="0"/>
              <a:buNone/>
              <a:defRPr/>
            </a:pPr>
            <a:r>
              <a:rPr lang="en-GB" sz="2400" dirty="0">
                <a:latin typeface="Tempus Sans ITC" panose="04020404030D07020202" pitchFamily="82" charset="0"/>
              </a:rPr>
              <a:t>Assisted blending </a:t>
            </a:r>
          </a:p>
          <a:p>
            <a:pPr eaLnBrk="1" hangingPunct="1">
              <a:buFont typeface="Arial" panose="020B0604020202020204" pitchFamily="34" charset="0"/>
              <a:buNone/>
              <a:defRPr/>
            </a:pPr>
            <a:r>
              <a:rPr lang="en-GB" sz="2400" dirty="0">
                <a:latin typeface="Tempus Sans ITC" panose="04020404030D07020202" pitchFamily="82" charset="0"/>
              </a:rPr>
              <a:t>as soon as the first 5 </a:t>
            </a:r>
          </a:p>
          <a:p>
            <a:pPr eaLnBrk="1" hangingPunct="1">
              <a:buFont typeface="Arial" panose="020B0604020202020204" pitchFamily="34" charset="0"/>
              <a:buNone/>
              <a:defRPr/>
            </a:pPr>
            <a:r>
              <a:rPr lang="en-GB" sz="2400" dirty="0">
                <a:latin typeface="Tempus Sans ITC" panose="04020404030D07020202" pitchFamily="82" charset="0"/>
              </a:rPr>
              <a:t>sounds are learnt!</a:t>
            </a:r>
          </a:p>
          <a:p>
            <a:pPr eaLnBrk="1" hangingPunct="1">
              <a:buFont typeface="Arial" panose="020B0604020202020204" pitchFamily="34" charset="0"/>
              <a:buNone/>
              <a:defRPr/>
            </a:pPr>
            <a:endParaRPr lang="en-GB" sz="2400" dirty="0">
              <a:latin typeface="Tempus Sans ITC" panose="04020404030D07020202" pitchFamily="82" charset="0"/>
            </a:endParaRPr>
          </a:p>
          <a:p>
            <a:pPr eaLnBrk="1" hangingPunct="1">
              <a:buFont typeface="Arial" charset="0"/>
              <a:buNone/>
              <a:defRPr/>
            </a:pPr>
            <a:r>
              <a:rPr lang="en-GB" sz="2400" dirty="0">
                <a:latin typeface="Tempus Sans ITC" panose="04020404030D07020202" pitchFamily="82" charset="0"/>
              </a:rPr>
              <a:t>Moving towards </a:t>
            </a:r>
          </a:p>
          <a:p>
            <a:pPr eaLnBrk="1" hangingPunct="1">
              <a:buFont typeface="Arial" charset="0"/>
              <a:buNone/>
              <a:defRPr/>
            </a:pPr>
            <a:r>
              <a:rPr lang="en-GB" sz="2400" dirty="0">
                <a:latin typeface="Tempus Sans ITC" panose="04020404030D07020202" pitchFamily="82" charset="0"/>
              </a:rPr>
              <a:t>independent </a:t>
            </a:r>
          </a:p>
          <a:p>
            <a:pPr eaLnBrk="1" hangingPunct="1">
              <a:buFont typeface="Arial" charset="0"/>
              <a:buNone/>
              <a:defRPr/>
            </a:pPr>
            <a:r>
              <a:rPr lang="en-GB" sz="2400" dirty="0">
                <a:latin typeface="Tempus Sans ITC" panose="04020404030D07020202" pitchFamily="82" charset="0"/>
              </a:rPr>
              <a:t>blending</a:t>
            </a:r>
          </a:p>
        </p:txBody>
      </p:sp>
      <p:pic>
        <p:nvPicPr>
          <p:cNvPr id="10244" name="Picture 8">
            <a:extLst>
              <a:ext uri="{FF2B5EF4-FFF2-40B4-BE49-F238E27FC236}">
                <a16:creationId xmlns:a16="http://schemas.microsoft.com/office/drawing/2014/main" id="{51F0BEC2-E54C-48E7-2245-855F967719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470"/>
          <a:stretch>
            <a:fillRect/>
          </a:stretch>
        </p:blipFill>
        <p:spPr bwMode="auto">
          <a:xfrm rot="-586099">
            <a:off x="6042025" y="1781175"/>
            <a:ext cx="1905000" cy="1366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5" name="Picture 2">
            <a:extLst>
              <a:ext uri="{FF2B5EF4-FFF2-40B4-BE49-F238E27FC236}">
                <a16:creationId xmlns:a16="http://schemas.microsoft.com/office/drawing/2014/main" id="{E87CAE7B-B148-9582-6567-DAD913466B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575" y="1395413"/>
            <a:ext cx="2120900" cy="2120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E9B1E1BE-7E57-36F4-897B-00F182336097}"/>
              </a:ext>
            </a:extLst>
          </p:cNvPr>
          <p:cNvSpPr/>
          <p:nvPr/>
        </p:nvSpPr>
        <p:spPr>
          <a:xfrm>
            <a:off x="401638" y="4022725"/>
            <a:ext cx="8280400" cy="267652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eaLnBrk="1" hangingPunct="1">
              <a:buFont typeface="Arial" panose="020B0604020202020204" pitchFamily="34" charset="0"/>
              <a:buNone/>
              <a:defRPr/>
            </a:pPr>
            <a:r>
              <a:rPr lang="en-GB" sz="2400" dirty="0">
                <a:latin typeface="Tempus Sans ITC" panose="04020404030D07020202" pitchFamily="82" charset="0"/>
              </a:rPr>
              <a:t>Fred Fingers for spelling</a:t>
            </a:r>
          </a:p>
          <a:p>
            <a:pPr eaLnBrk="1" hangingPunct="1">
              <a:buFont typeface="Arial" panose="020B0604020202020204" pitchFamily="34" charset="0"/>
              <a:buNone/>
              <a:defRPr/>
            </a:pPr>
            <a:endParaRPr lang="en-GB" sz="2400" dirty="0">
              <a:latin typeface="Tempus Sans ITC" panose="04020404030D07020202" pitchFamily="82" charset="0"/>
            </a:endParaRPr>
          </a:p>
          <a:p>
            <a:pPr eaLnBrk="1" hangingPunct="1">
              <a:buFont typeface="Arial" panose="020B0604020202020204" pitchFamily="34" charset="0"/>
              <a:buNone/>
              <a:defRPr/>
            </a:pPr>
            <a:r>
              <a:rPr lang="en-GB" sz="2400" dirty="0">
                <a:latin typeface="Tempus Sans ITC" panose="04020404030D07020202" pitchFamily="82" charset="0"/>
              </a:rPr>
              <a:t>*Say the word and</a:t>
            </a:r>
          </a:p>
          <a:p>
            <a:pPr eaLnBrk="1" hangingPunct="1">
              <a:buFont typeface="Arial" panose="020B0604020202020204" pitchFamily="34" charset="0"/>
              <a:buNone/>
              <a:defRPr/>
            </a:pPr>
            <a:r>
              <a:rPr lang="en-GB" sz="2400" dirty="0">
                <a:latin typeface="Tempus Sans ITC" panose="04020404030D07020202" pitchFamily="82" charset="0"/>
              </a:rPr>
              <a:t>pinch on the sounds</a:t>
            </a:r>
          </a:p>
          <a:p>
            <a:pPr eaLnBrk="1" hangingPunct="1">
              <a:buFont typeface="Arial" panose="020B0604020202020204" pitchFamily="34" charset="0"/>
              <a:buNone/>
              <a:defRPr/>
            </a:pPr>
            <a:endParaRPr lang="en-GB" sz="2400" dirty="0">
              <a:latin typeface="Tempus Sans ITC" panose="04020404030D07020202" pitchFamily="82" charset="0"/>
            </a:endParaRPr>
          </a:p>
          <a:p>
            <a:pPr eaLnBrk="1" hangingPunct="1">
              <a:buFont typeface="Arial" panose="020B0604020202020204" pitchFamily="34" charset="0"/>
              <a:buNone/>
              <a:defRPr/>
            </a:pPr>
            <a:r>
              <a:rPr lang="en-GB" sz="2400" dirty="0">
                <a:latin typeface="Tempus Sans ITC" panose="04020404030D07020202" pitchFamily="82" charset="0"/>
              </a:rPr>
              <a:t>Eyes for reading, </a:t>
            </a:r>
          </a:p>
          <a:p>
            <a:pPr eaLnBrk="1" hangingPunct="1">
              <a:buFont typeface="Arial" panose="020B0604020202020204" pitchFamily="34" charset="0"/>
              <a:buNone/>
              <a:defRPr/>
            </a:pPr>
            <a:r>
              <a:rPr lang="en-GB" sz="2400" dirty="0">
                <a:latin typeface="Tempus Sans ITC" panose="04020404030D07020202" pitchFamily="82" charset="0"/>
              </a:rPr>
              <a:t>fingers for spelling!</a:t>
            </a:r>
          </a:p>
        </p:txBody>
      </p:sp>
      <p:pic>
        <p:nvPicPr>
          <p:cNvPr id="11271" name="Picture 4">
            <a:extLst>
              <a:ext uri="{FF2B5EF4-FFF2-40B4-BE49-F238E27FC236}">
                <a16:creationId xmlns:a16="http://schemas.microsoft.com/office/drawing/2014/main" id="{018200DB-06C9-77AE-5436-82445F6436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8675" y="4508500"/>
            <a:ext cx="1398588" cy="2122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2" name="Picture 4">
            <a:extLst>
              <a:ext uri="{FF2B5EF4-FFF2-40B4-BE49-F238E27FC236}">
                <a16:creationId xmlns:a16="http://schemas.microsoft.com/office/drawing/2014/main" id="{CC77B952-BA22-BC5C-98B1-B7005861BF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4475" y="4292600"/>
            <a:ext cx="1398588" cy="2122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73" name="TextBox 8">
            <a:extLst>
              <a:ext uri="{FF2B5EF4-FFF2-40B4-BE49-F238E27FC236}">
                <a16:creationId xmlns:a16="http://schemas.microsoft.com/office/drawing/2014/main" id="{DAE8B301-A0E6-DFDE-DD5E-97F1ADBB4CF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24475" y="4508500"/>
            <a:ext cx="4000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800">
                <a:latin typeface="Comic Sans MS" panose="030F0702030302020204" pitchFamily="66" charset="0"/>
                <a:cs typeface="Arial" panose="020B0604020202020204" pitchFamily="34" charset="0"/>
              </a:rPr>
              <a:t>c</a:t>
            </a:r>
          </a:p>
        </p:txBody>
      </p:sp>
      <p:sp>
        <p:nvSpPr>
          <p:cNvPr id="11274" name="TextBox 9">
            <a:extLst>
              <a:ext uri="{FF2B5EF4-FFF2-40B4-BE49-F238E27FC236}">
                <a16:creationId xmlns:a16="http://schemas.microsoft.com/office/drawing/2014/main" id="{2D535D42-A6AF-C0F6-5491-C7CA2BAADB0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40400" y="4324350"/>
            <a:ext cx="39846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800">
                <a:latin typeface="Comic Sans MS" panose="030F0702030302020204" pitchFamily="66" charset="0"/>
                <a:cs typeface="Arial" panose="020B0604020202020204" pitchFamily="34" charset="0"/>
              </a:rPr>
              <a:t>a</a:t>
            </a:r>
          </a:p>
        </p:txBody>
      </p:sp>
      <p:sp>
        <p:nvSpPr>
          <p:cNvPr id="11275" name="TextBox 10">
            <a:extLst>
              <a:ext uri="{FF2B5EF4-FFF2-40B4-BE49-F238E27FC236}">
                <a16:creationId xmlns:a16="http://schemas.microsoft.com/office/drawing/2014/main" id="{9A6E19C0-FDE6-5876-A33B-811F7353EB4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23013" y="4508500"/>
            <a:ext cx="4000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800">
                <a:latin typeface="Comic Sans MS" panose="030F0702030302020204" pitchFamily="66" charset="0"/>
                <a:cs typeface="Arial" panose="020B0604020202020204" pitchFamily="34" charset="0"/>
              </a:rPr>
              <a:t>t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12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127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12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112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12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1127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112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112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112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1127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112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112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112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1127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112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112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112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1127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112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112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1273" grpId="0"/>
      <p:bldP spid="11274" grpId="0"/>
      <p:bldP spid="1127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>
            <a:extLst>
              <a:ext uri="{FF2B5EF4-FFF2-40B4-BE49-F238E27FC236}">
                <a16:creationId xmlns:a16="http://schemas.microsoft.com/office/drawing/2014/main" id="{6EA287F7-A044-6EEB-F500-456B14CF31A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1638" y="49213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ea typeface="宋体" pitchFamily="2" charset="-122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ea typeface="宋体" pitchFamily="2" charset="-122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ea typeface="宋体" pitchFamily="2" charset="-122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ea typeface="宋体" pitchFamily="2" charset="-122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ea typeface="宋体" pitchFamily="2" charset="-122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ea typeface="宋体" pitchFamily="2" charset="-122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ea typeface="宋体" pitchFamily="2" charset="-122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>
              <a:defRPr/>
            </a:pPr>
            <a:endParaRPr lang="en-US" altLang="en-US" sz="3200" kern="0" dirty="0">
              <a:latin typeface="Tempus Sans ITC" panose="04020404030D07020202" pitchFamily="82" charset="0"/>
            </a:endParaRPr>
          </a:p>
          <a:p>
            <a:pPr eaLnBrk="1" hangingPunct="1">
              <a:defRPr/>
            </a:pPr>
            <a:r>
              <a:rPr lang="en-US" altLang="en-US" sz="3200" kern="0" dirty="0">
                <a:latin typeface="Tempus Sans ITC" panose="04020404030D07020202" pitchFamily="82" charset="0"/>
              </a:rPr>
              <a:t>Learning to blend and segment with the sounds we know…</a:t>
            </a:r>
            <a:endParaRPr lang="en-US" altLang="en-US" sz="3000" kern="0" dirty="0">
              <a:latin typeface="Tempus Sans ITC" panose="04020404030D07020202" pitchFamily="82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B3B9DF8-FD19-8C21-B330-56F7ECD7D5C6}"/>
              </a:ext>
            </a:extLst>
          </p:cNvPr>
          <p:cNvSpPr/>
          <p:nvPr/>
        </p:nvSpPr>
        <p:spPr>
          <a:xfrm>
            <a:off x="431800" y="1331913"/>
            <a:ext cx="8280400" cy="2308324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eaLnBrk="1" hangingPunct="1">
              <a:buFont typeface="Arial" panose="020B0604020202020204" pitchFamily="34" charset="0"/>
              <a:buNone/>
              <a:defRPr/>
            </a:pPr>
            <a:r>
              <a:rPr lang="en-GB" sz="2400" dirty="0">
                <a:latin typeface="Tempus Sans ITC" panose="04020404030D07020202" pitchFamily="82" charset="0"/>
              </a:rPr>
              <a:t>Green words – contain all the sounds we know</a:t>
            </a:r>
          </a:p>
          <a:p>
            <a:pPr eaLnBrk="1" hangingPunct="1">
              <a:buFont typeface="Arial" panose="020B0604020202020204" pitchFamily="34" charset="0"/>
              <a:buNone/>
              <a:defRPr/>
            </a:pPr>
            <a:endParaRPr lang="en-GB" sz="2400" dirty="0">
              <a:latin typeface="Tempus Sans ITC" panose="04020404030D07020202" pitchFamily="82" charset="0"/>
            </a:endParaRPr>
          </a:p>
          <a:p>
            <a:pPr eaLnBrk="1" hangingPunct="1">
              <a:buFont typeface="Arial" panose="020B0604020202020204" pitchFamily="34" charset="0"/>
              <a:buNone/>
              <a:defRPr/>
            </a:pPr>
            <a:r>
              <a:rPr lang="en-GB" sz="2400" dirty="0">
                <a:latin typeface="Tempus Sans ITC" panose="04020404030D07020202" pitchFamily="82" charset="0"/>
              </a:rPr>
              <a:t>*Fred talk</a:t>
            </a:r>
          </a:p>
          <a:p>
            <a:pPr eaLnBrk="1" hangingPunct="1">
              <a:buFont typeface="Arial" panose="020B0604020202020204" pitchFamily="34" charset="0"/>
              <a:buNone/>
              <a:defRPr/>
            </a:pPr>
            <a:r>
              <a:rPr lang="en-GB" sz="2400" dirty="0">
                <a:latin typeface="Tempus Sans ITC" panose="04020404030D07020202" pitchFamily="82" charset="0"/>
              </a:rPr>
              <a:t>*Fred in your head</a:t>
            </a:r>
          </a:p>
          <a:p>
            <a:pPr eaLnBrk="1" hangingPunct="1">
              <a:buFont typeface="Arial" panose="020B0604020202020204" pitchFamily="34" charset="0"/>
              <a:buNone/>
              <a:defRPr/>
            </a:pPr>
            <a:r>
              <a:rPr lang="en-GB" sz="2400" dirty="0">
                <a:latin typeface="Tempus Sans ITC" panose="04020404030D07020202" pitchFamily="82" charset="0"/>
              </a:rPr>
              <a:t>*No Fred talk</a:t>
            </a:r>
          </a:p>
          <a:p>
            <a:pPr eaLnBrk="1" hangingPunct="1">
              <a:buFont typeface="Arial" panose="020B0604020202020204" pitchFamily="34" charset="0"/>
              <a:buNone/>
              <a:defRPr/>
            </a:pPr>
            <a:endParaRPr lang="en-GB" sz="2400" dirty="0">
              <a:latin typeface="Tempus Sans ITC" panose="04020404030D07020202" pitchFamily="82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D242312-02B6-BCD9-CE85-6DBEB7CBA538}"/>
              </a:ext>
            </a:extLst>
          </p:cNvPr>
          <p:cNvSpPr/>
          <p:nvPr/>
        </p:nvSpPr>
        <p:spPr>
          <a:xfrm>
            <a:off x="401638" y="4022725"/>
            <a:ext cx="8280400" cy="193899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eaLnBrk="1" hangingPunct="1">
              <a:buFont typeface="Arial" panose="020B0604020202020204" pitchFamily="34" charset="0"/>
              <a:buNone/>
              <a:defRPr/>
            </a:pPr>
            <a:r>
              <a:rPr lang="en-GB" sz="2400" dirty="0">
                <a:latin typeface="Tempus Sans ITC" panose="04020404030D07020202" pitchFamily="82" charset="0"/>
              </a:rPr>
              <a:t>Red words</a:t>
            </a:r>
          </a:p>
          <a:p>
            <a:pPr eaLnBrk="1" hangingPunct="1">
              <a:buFont typeface="Arial" panose="020B0604020202020204" pitchFamily="34" charset="0"/>
              <a:buNone/>
              <a:defRPr/>
            </a:pPr>
            <a:r>
              <a:rPr lang="en-GB" sz="2400" dirty="0">
                <a:latin typeface="Tempus Sans ITC" panose="04020404030D07020202" pitchFamily="82" charset="0"/>
              </a:rPr>
              <a:t>‘You can’t red a Fred’</a:t>
            </a:r>
          </a:p>
          <a:p>
            <a:pPr eaLnBrk="1" hangingPunct="1">
              <a:buFont typeface="Arial" panose="020B0604020202020204" pitchFamily="34" charset="0"/>
              <a:buNone/>
              <a:defRPr/>
            </a:pPr>
            <a:endParaRPr lang="en-GB" sz="2400" dirty="0">
              <a:latin typeface="Tempus Sans ITC" panose="04020404030D07020202" pitchFamily="82" charset="0"/>
            </a:endParaRPr>
          </a:p>
          <a:p>
            <a:pPr eaLnBrk="1" hangingPunct="1">
              <a:buFont typeface="Arial" panose="020B0604020202020204" pitchFamily="34" charset="0"/>
              <a:buNone/>
              <a:defRPr/>
            </a:pPr>
            <a:endParaRPr lang="en-GB" sz="2400" dirty="0">
              <a:latin typeface="Tempus Sans ITC" panose="04020404030D07020202" pitchFamily="82" charset="0"/>
            </a:endParaRPr>
          </a:p>
          <a:p>
            <a:pPr eaLnBrk="1" hangingPunct="1">
              <a:buFont typeface="Arial" panose="020B0604020202020204" pitchFamily="34" charset="0"/>
              <a:buNone/>
              <a:defRPr/>
            </a:pPr>
            <a:endParaRPr lang="en-GB" sz="2400" dirty="0">
              <a:latin typeface="Tempus Sans ITC" panose="04020404030D07020202" pitchFamily="82" charset="0"/>
            </a:endParaRPr>
          </a:p>
        </p:txBody>
      </p:sp>
      <p:pic>
        <p:nvPicPr>
          <p:cNvPr id="12293" name="Picture 2">
            <a:extLst>
              <a:ext uri="{FF2B5EF4-FFF2-40B4-BE49-F238E27FC236}">
                <a16:creationId xmlns:a16="http://schemas.microsoft.com/office/drawing/2014/main" id="{1C74A448-7A3F-901B-424D-999F72B2B2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29608">
            <a:off x="5140325" y="1933575"/>
            <a:ext cx="3138488" cy="1474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4" name="Picture 4">
            <a:extLst>
              <a:ext uri="{FF2B5EF4-FFF2-40B4-BE49-F238E27FC236}">
                <a16:creationId xmlns:a16="http://schemas.microsoft.com/office/drawing/2014/main" id="{3F34BCD4-C19F-36C4-9A5D-61B8D8EA79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84872">
            <a:off x="5321300" y="4287838"/>
            <a:ext cx="2879725" cy="2030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229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229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22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122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22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1229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122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122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Oval Callout 3"/>
          <p:cNvSpPr/>
          <p:nvPr/>
        </p:nvSpPr>
        <p:spPr>
          <a:xfrm>
            <a:off x="1496864" y="1196752"/>
            <a:ext cx="6120680" cy="3672408"/>
          </a:xfrm>
          <a:prstGeom prst="wedgeEllipseCallou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2"/>
                </a:solidFill>
              </a:rPr>
              <a:t>How can I help at home? </a:t>
            </a:r>
          </a:p>
        </p:txBody>
      </p:sp>
    </p:spTree>
    <p:extLst>
      <p:ext uri="{BB962C8B-B14F-4D97-AF65-F5344CB8AC3E}">
        <p14:creationId xmlns:p14="http://schemas.microsoft.com/office/powerpoint/2010/main" val="194817348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774D06C-0FFA-57A2-36B8-BE3BE39A7661}"/>
              </a:ext>
            </a:extLst>
          </p:cNvPr>
          <p:cNvSpPr/>
          <p:nvPr/>
        </p:nvSpPr>
        <p:spPr>
          <a:xfrm>
            <a:off x="5076825" y="3633788"/>
            <a:ext cx="3887788" cy="314007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eaLnBrk="1" hangingPunct="1">
              <a:buFont typeface="Arial" panose="020B0604020202020204" pitchFamily="34" charset="0"/>
              <a:buNone/>
              <a:defRPr/>
            </a:pPr>
            <a:r>
              <a:rPr lang="en-US" u="sng" dirty="0">
                <a:latin typeface="SassoonPrimaryInfant" pitchFamily="2" charset="0"/>
              </a:rPr>
              <a:t>Practice pronouncing the sounds…</a:t>
            </a:r>
          </a:p>
          <a:p>
            <a:pPr eaLnBrk="1" hangingPunct="1">
              <a:buFont typeface="Arial" panose="020B0604020202020204" pitchFamily="34" charset="0"/>
              <a:buNone/>
              <a:defRPr/>
            </a:pPr>
            <a:endParaRPr lang="en-US" dirty="0">
              <a:latin typeface="SassoonPrimaryInfant" pitchFamily="2" charset="0"/>
            </a:endParaRPr>
          </a:p>
          <a:p>
            <a:pPr algn="ctr" eaLnBrk="1" hangingPunct="1">
              <a:buFont typeface="Arial" panose="020B0604020202020204" pitchFamily="34" charset="0"/>
              <a:buNone/>
              <a:defRPr/>
            </a:pPr>
            <a:r>
              <a:rPr lang="en-US" dirty="0">
                <a:latin typeface="SassoonPrimaryInfant" pitchFamily="2" charset="0"/>
              </a:rPr>
              <a:t>Remember no ‘</a:t>
            </a:r>
            <a:r>
              <a:rPr lang="en-US" dirty="0" err="1">
                <a:latin typeface="SassoonPrimaryInfant" pitchFamily="2" charset="0"/>
              </a:rPr>
              <a:t>fuh</a:t>
            </a:r>
            <a:r>
              <a:rPr lang="en-US" dirty="0">
                <a:latin typeface="SassoonPrimaryInfant" pitchFamily="2" charset="0"/>
              </a:rPr>
              <a:t>’ and ‘</a:t>
            </a:r>
            <a:r>
              <a:rPr lang="en-US" dirty="0" err="1">
                <a:latin typeface="SassoonPrimaryInfant" pitchFamily="2" charset="0"/>
              </a:rPr>
              <a:t>luh</a:t>
            </a:r>
            <a:r>
              <a:rPr lang="en-US" dirty="0">
                <a:latin typeface="SassoonPrimaryInfant" pitchFamily="2" charset="0"/>
              </a:rPr>
              <a:t>’!</a:t>
            </a:r>
          </a:p>
          <a:p>
            <a:pPr algn="ctr" eaLnBrk="1" hangingPunct="1">
              <a:buFont typeface="Arial" panose="020B0604020202020204" pitchFamily="34" charset="0"/>
              <a:buNone/>
              <a:defRPr/>
            </a:pPr>
            <a:endParaRPr lang="en-US" dirty="0">
              <a:latin typeface="Tempus Sans ITC" panose="04020404030D07020202" pitchFamily="82" charset="0"/>
            </a:endParaRPr>
          </a:p>
          <a:p>
            <a:pPr algn="ctr" eaLnBrk="1" hangingPunct="1">
              <a:buFont typeface="Arial" panose="020B0604020202020204" pitchFamily="34" charset="0"/>
              <a:buNone/>
              <a:defRPr/>
            </a:pPr>
            <a:endParaRPr lang="en-US" dirty="0">
              <a:latin typeface="Tempus Sans ITC" panose="04020404030D07020202" pitchFamily="82" charset="0"/>
            </a:endParaRPr>
          </a:p>
          <a:p>
            <a:pPr algn="ctr" eaLnBrk="1" hangingPunct="1">
              <a:buFont typeface="Arial" panose="020B0604020202020204" pitchFamily="34" charset="0"/>
              <a:buNone/>
              <a:defRPr/>
            </a:pPr>
            <a:endParaRPr lang="en-US" dirty="0">
              <a:latin typeface="Tempus Sans ITC" panose="04020404030D07020202" pitchFamily="82" charset="0"/>
            </a:endParaRPr>
          </a:p>
          <a:p>
            <a:pPr algn="ctr" eaLnBrk="1" hangingPunct="1">
              <a:buFont typeface="Arial" panose="020B0604020202020204" pitchFamily="34" charset="0"/>
              <a:buNone/>
              <a:defRPr/>
            </a:pPr>
            <a:endParaRPr lang="en-US" dirty="0">
              <a:latin typeface="Tempus Sans ITC" panose="04020404030D07020202" pitchFamily="82" charset="0"/>
            </a:endParaRPr>
          </a:p>
          <a:p>
            <a:pPr algn="ctr" eaLnBrk="1" hangingPunct="1">
              <a:buFont typeface="Arial" panose="020B0604020202020204" pitchFamily="34" charset="0"/>
              <a:buNone/>
              <a:defRPr/>
            </a:pPr>
            <a:endParaRPr lang="en-US" dirty="0">
              <a:latin typeface="Tempus Sans ITC" panose="04020404030D07020202" pitchFamily="82" charset="0"/>
            </a:endParaRPr>
          </a:p>
          <a:p>
            <a:pPr algn="ctr" eaLnBrk="1" hangingPunct="1">
              <a:buFont typeface="Arial" panose="020B0604020202020204" pitchFamily="34" charset="0"/>
              <a:buNone/>
              <a:defRPr/>
            </a:pPr>
            <a:endParaRPr lang="en-US" dirty="0">
              <a:latin typeface="Tempus Sans ITC" panose="04020404030D07020202" pitchFamily="82" charset="0"/>
            </a:endParaRPr>
          </a:p>
          <a:p>
            <a:pPr algn="ctr" eaLnBrk="1" hangingPunct="1">
              <a:buFont typeface="Arial" panose="020B0604020202020204" pitchFamily="34" charset="0"/>
              <a:buNone/>
              <a:defRPr/>
            </a:pPr>
            <a:endParaRPr lang="en-US" dirty="0">
              <a:latin typeface="Tempus Sans ITC" panose="04020404030D07020202" pitchFamily="82" charset="0"/>
            </a:endParaRPr>
          </a:p>
          <a:p>
            <a:pPr algn="ctr" eaLnBrk="1" hangingPunct="1">
              <a:buFont typeface="Arial" panose="020B0604020202020204" pitchFamily="34" charset="0"/>
              <a:buNone/>
              <a:defRPr/>
            </a:pPr>
            <a:endParaRPr lang="en-US" dirty="0">
              <a:latin typeface="Tempus Sans ITC" panose="04020404030D07020202" pitchFamily="82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7ED24EB-7E4F-324A-5EA1-54A3ED191B2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1638" y="49213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ea typeface="宋体" pitchFamily="2" charset="-122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ea typeface="宋体" pitchFamily="2" charset="-122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ea typeface="宋体" pitchFamily="2" charset="-122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ea typeface="宋体" pitchFamily="2" charset="-122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ea typeface="宋体" pitchFamily="2" charset="-122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ea typeface="宋体" pitchFamily="2" charset="-122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ea typeface="宋体" pitchFamily="2" charset="-122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>
              <a:defRPr/>
            </a:pPr>
            <a:endParaRPr lang="en-US" altLang="en-US" sz="3000" kern="0" dirty="0">
              <a:latin typeface="Tempus Sans ITC" panose="04020404030D07020202" pitchFamily="82" charset="0"/>
            </a:endParaRPr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32B75CB1-D9B0-4336-290F-C6A37298356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9388" y="668215"/>
            <a:ext cx="6480175" cy="2832223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pPr>
              <a:defRPr/>
            </a:pPr>
            <a:r>
              <a:rPr lang="en-US" altLang="en-US" sz="1800" u="sng" dirty="0">
                <a:latin typeface="SassoonPrimaryInfant" pitchFamily="2" charset="0"/>
              </a:rPr>
              <a:t>Reading stories at home</a:t>
            </a:r>
            <a:br>
              <a:rPr lang="en-US" altLang="en-US" sz="1800" u="sng" dirty="0">
                <a:latin typeface="SassoonPrimaryInfant" pitchFamily="2" charset="0"/>
              </a:rPr>
            </a:br>
            <a:br>
              <a:rPr lang="en-US" altLang="en-US" sz="1800" dirty="0">
                <a:latin typeface="SassoonPrimaryInfant" pitchFamily="2" charset="0"/>
              </a:rPr>
            </a:br>
            <a:r>
              <a:rPr lang="en-GB" sz="1800" dirty="0">
                <a:latin typeface="SassoonPrimaryInfant" pitchFamily="2" charset="0"/>
              </a:rPr>
              <a:t>Read favourite stories over and over again </a:t>
            </a:r>
            <a:br>
              <a:rPr lang="en-GB" sz="1800" dirty="0">
                <a:latin typeface="SassoonPrimaryInfant" pitchFamily="2" charset="0"/>
              </a:rPr>
            </a:br>
            <a:br>
              <a:rPr lang="en-GB" sz="1800" dirty="0">
                <a:latin typeface="SassoonPrimaryInfant" pitchFamily="2" charset="0"/>
              </a:rPr>
            </a:br>
            <a:r>
              <a:rPr lang="en-GB" sz="1800" dirty="0">
                <a:latin typeface="SassoonPrimaryInfant" pitchFamily="2" charset="0"/>
              </a:rPr>
              <a:t>Read some stories at a higher level than they can read themselves.</a:t>
            </a:r>
            <a:br>
              <a:rPr lang="en-GB" sz="1800" dirty="0">
                <a:latin typeface="SassoonPrimaryInfant" pitchFamily="2" charset="0"/>
              </a:rPr>
            </a:br>
            <a:br>
              <a:rPr lang="en-GB" sz="1800" dirty="0">
                <a:latin typeface="SassoonPrimaryInfant" pitchFamily="2" charset="0"/>
              </a:rPr>
            </a:br>
            <a:r>
              <a:rPr lang="en-GB" sz="1800" dirty="0">
                <a:latin typeface="SassoonPrimaryInfant" pitchFamily="2" charset="0"/>
              </a:rPr>
              <a:t>Listen to them reading their take home Phonics storybooks. </a:t>
            </a:r>
            <a:br>
              <a:rPr lang="en-GB" sz="1800" dirty="0">
                <a:latin typeface="SassoonPrimaryInfant" pitchFamily="2" charset="0"/>
              </a:rPr>
            </a:br>
            <a:endParaRPr lang="en-US" altLang="en-US" sz="1800" dirty="0">
              <a:latin typeface="SassoonPrimaryInfant" pitchFamily="2" charset="0"/>
            </a:endParaRPr>
          </a:p>
        </p:txBody>
      </p:sp>
      <p:pic>
        <p:nvPicPr>
          <p:cNvPr id="19461" name="Picture 6">
            <a:extLst>
              <a:ext uri="{FF2B5EF4-FFF2-40B4-BE49-F238E27FC236}">
                <a16:creationId xmlns:a16="http://schemas.microsoft.com/office/drawing/2014/main" id="{F4AF7556-0CA8-F718-94CB-012736C9626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0275" y="4581525"/>
            <a:ext cx="2020888" cy="2009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C56C89CC-7759-370A-A502-2CB473859D62}"/>
              </a:ext>
            </a:extLst>
          </p:cNvPr>
          <p:cNvSpPr/>
          <p:nvPr/>
        </p:nvSpPr>
        <p:spPr>
          <a:xfrm>
            <a:off x="250825" y="4283075"/>
            <a:ext cx="4572000" cy="230822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eaLnBrk="1" hangingPunct="1">
              <a:buFont typeface="Wingdings" charset="0"/>
              <a:buNone/>
              <a:defRPr/>
            </a:pPr>
            <a:r>
              <a:rPr lang="en-GB" u="sng" dirty="0">
                <a:latin typeface="SassoonPrimaryInfant" pitchFamily="2" charset="0"/>
              </a:rPr>
              <a:t>Have fun with Fred Talk!</a:t>
            </a:r>
          </a:p>
          <a:p>
            <a:pPr eaLnBrk="1" hangingPunct="1">
              <a:buFont typeface="Wingdings" charset="0"/>
              <a:buNone/>
              <a:defRPr/>
            </a:pPr>
            <a:endParaRPr lang="en-GB" i="1" dirty="0">
              <a:latin typeface="SassoonPrimaryInfant" pitchFamily="2" charset="0"/>
            </a:endParaRPr>
          </a:p>
          <a:p>
            <a:pPr eaLnBrk="1" hangingPunct="1">
              <a:buFont typeface="Wingdings" charset="0"/>
              <a:buNone/>
              <a:defRPr/>
            </a:pPr>
            <a:endParaRPr lang="en-GB" i="1" dirty="0">
              <a:latin typeface="SassoonPrimaryInfant" pitchFamily="2" charset="0"/>
            </a:endParaRPr>
          </a:p>
          <a:p>
            <a:pPr eaLnBrk="1" hangingPunct="1">
              <a:buFont typeface="Wingdings" charset="0"/>
              <a:buNone/>
              <a:defRPr/>
            </a:pPr>
            <a:r>
              <a:rPr lang="en-GB" i="1" dirty="0">
                <a:latin typeface="SassoonPrimaryInfant" pitchFamily="2" charset="0"/>
              </a:rPr>
              <a:t>“What a tidy r-</a:t>
            </a:r>
            <a:r>
              <a:rPr lang="en-GB" i="1" dirty="0" err="1">
                <a:latin typeface="SassoonPrimaryInfant" pitchFamily="2" charset="0"/>
              </a:rPr>
              <a:t>oo</a:t>
            </a:r>
            <a:r>
              <a:rPr lang="en-GB" i="1" dirty="0">
                <a:latin typeface="SassoonPrimaryInfant" pitchFamily="2" charset="0"/>
              </a:rPr>
              <a:t>-m!”</a:t>
            </a:r>
          </a:p>
          <a:p>
            <a:pPr eaLnBrk="1" hangingPunct="1">
              <a:buFont typeface="Wingdings" charset="0"/>
              <a:buNone/>
              <a:defRPr/>
            </a:pPr>
            <a:r>
              <a:rPr lang="en-GB" i="1" dirty="0">
                <a:latin typeface="SassoonPrimaryInfant" pitchFamily="2" charset="0"/>
              </a:rPr>
              <a:t>“Where’s your c-</a:t>
            </a:r>
            <a:r>
              <a:rPr lang="en-GB" i="1" dirty="0" err="1">
                <a:latin typeface="SassoonPrimaryInfant" pitchFamily="2" charset="0"/>
              </a:rPr>
              <a:t>oa</a:t>
            </a:r>
            <a:r>
              <a:rPr lang="en-GB" i="1" dirty="0">
                <a:latin typeface="SassoonPrimaryInfant" pitchFamily="2" charset="0"/>
              </a:rPr>
              <a:t>-t?”   	</a:t>
            </a:r>
          </a:p>
          <a:p>
            <a:pPr eaLnBrk="1" hangingPunct="1">
              <a:buFont typeface="Wingdings" charset="0"/>
              <a:buNone/>
              <a:defRPr/>
            </a:pPr>
            <a:r>
              <a:rPr lang="en-GB" i="1" dirty="0">
                <a:latin typeface="SassoonPrimaryInfant" pitchFamily="2" charset="0"/>
              </a:rPr>
              <a:t>“Time for b-e-d!”</a:t>
            </a:r>
          </a:p>
          <a:p>
            <a:pPr eaLnBrk="1" hangingPunct="1">
              <a:buFont typeface="Wingdings" charset="0"/>
              <a:buNone/>
              <a:defRPr/>
            </a:pPr>
            <a:endParaRPr lang="en-GB" i="1" dirty="0">
              <a:latin typeface="Tempus Sans ITC" panose="04020404030D07020202" pitchFamily="82" charset="0"/>
            </a:endParaRPr>
          </a:p>
          <a:p>
            <a:pPr eaLnBrk="1" hangingPunct="1">
              <a:buFont typeface="Wingdings" charset="0"/>
              <a:buNone/>
              <a:defRPr/>
            </a:pPr>
            <a:endParaRPr lang="en-GB" i="1" dirty="0">
              <a:latin typeface="Tempus Sans ITC" panose="04020404030D07020202" pitchFamily="82" charset="0"/>
            </a:endParaRPr>
          </a:p>
        </p:txBody>
      </p:sp>
      <p:pic>
        <p:nvPicPr>
          <p:cNvPr id="19463" name="Picture 7">
            <a:extLst>
              <a:ext uri="{FF2B5EF4-FFF2-40B4-BE49-F238E27FC236}">
                <a16:creationId xmlns:a16="http://schemas.microsoft.com/office/drawing/2014/main" id="{50A257DF-C8EB-6557-BCA3-61091A74294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0338" y="5456238"/>
            <a:ext cx="1997075" cy="931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Oval Callout 3"/>
          <p:cNvSpPr/>
          <p:nvPr/>
        </p:nvSpPr>
        <p:spPr>
          <a:xfrm>
            <a:off x="1403648" y="1196752"/>
            <a:ext cx="6120680" cy="3672408"/>
          </a:xfrm>
          <a:prstGeom prst="wedgeEllipseCallou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2"/>
                </a:solidFill>
              </a:rPr>
              <a:t>What should my child read at home? </a:t>
            </a:r>
          </a:p>
        </p:txBody>
      </p:sp>
    </p:spTree>
    <p:extLst>
      <p:ext uri="{BB962C8B-B14F-4D97-AF65-F5344CB8AC3E}">
        <p14:creationId xmlns:p14="http://schemas.microsoft.com/office/powerpoint/2010/main" val="37641118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291636"/>
            <a:ext cx="7478713" cy="864096"/>
          </a:xfrm>
        </p:spPr>
        <p:txBody>
          <a:bodyPr/>
          <a:lstStyle/>
          <a:p>
            <a:r>
              <a:rPr lang="en-US" dirty="0"/>
              <a:t>Picture books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141824">
            <a:off x="433588" y="1877879"/>
            <a:ext cx="1854905" cy="294882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23905" y="1564324"/>
            <a:ext cx="2388998" cy="287718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528769">
            <a:off x="6433922" y="1934234"/>
            <a:ext cx="2404169" cy="298953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20978012">
            <a:off x="2240183" y="1440746"/>
            <a:ext cx="1955339" cy="2715749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54C490F8-372A-464D-920E-34FF0BC591E5}"/>
              </a:ext>
            </a:extLst>
          </p:cNvPr>
          <p:cNvSpPr txBox="1"/>
          <p:nvPr/>
        </p:nvSpPr>
        <p:spPr>
          <a:xfrm>
            <a:off x="615462" y="5310554"/>
            <a:ext cx="71867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The children will all bring home 2 library books per week. Please read and share these books with your children.</a:t>
            </a:r>
          </a:p>
        </p:txBody>
      </p:sp>
    </p:spTree>
    <p:extLst>
      <p:ext uri="{BB962C8B-B14F-4D97-AF65-F5344CB8AC3E}">
        <p14:creationId xmlns:p14="http://schemas.microsoft.com/office/powerpoint/2010/main" val="40379612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>
            <a:extLst>
              <a:ext uri="{FF2B5EF4-FFF2-40B4-BE49-F238E27FC236}">
                <a16:creationId xmlns:a16="http://schemas.microsoft.com/office/drawing/2014/main" id="{33BADCB6-72B2-7A07-375A-CA25DFA25B7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979613" y="254000"/>
            <a:ext cx="8229600" cy="777875"/>
          </a:xfrm>
        </p:spPr>
        <p:txBody>
          <a:bodyPr/>
          <a:lstStyle/>
          <a:p>
            <a:r>
              <a:rPr lang="en-GB" altLang="en-US">
                <a:latin typeface="Tempus Sans ITC" panose="04020404030D07020202" pitchFamily="82" charset="0"/>
              </a:rPr>
              <a:t>Jeanette Winterson</a:t>
            </a:r>
            <a:endParaRPr lang="en-US" altLang="en-US">
              <a:latin typeface="Tempus Sans ITC" panose="04020404030D07020202" pitchFamily="82" charset="0"/>
            </a:endParaRPr>
          </a:p>
        </p:txBody>
      </p:sp>
      <p:sp>
        <p:nvSpPr>
          <p:cNvPr id="6" name="Text Box 8">
            <a:extLst>
              <a:ext uri="{FF2B5EF4-FFF2-40B4-BE49-F238E27FC236}">
                <a16:creationId xmlns:a16="http://schemas.microsoft.com/office/drawing/2014/main" id="{6A1F5FB3-6A44-B743-9BB7-9EEB64B8CE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59338" y="1344613"/>
            <a:ext cx="4087812" cy="4124325"/>
          </a:xfrm>
          <a:prstGeom prst="rect">
            <a:avLst/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altLang="en-US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egoe Print" pitchFamily="2" charset="0"/>
              <a:ea typeface="宋体"/>
              <a:cs typeface="Arial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empus Sans ITC" pitchFamily="82" charset="0"/>
                <a:ea typeface="宋体"/>
                <a:cs typeface="Arial" charset="0"/>
              </a:rPr>
              <a:t>“Teach a child to read…keep that child reading and we will change everything”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altLang="en-US" sz="3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empus Sans ITC" pitchFamily="82" charset="0"/>
              <a:ea typeface="宋体"/>
              <a:cs typeface="Arial" charset="0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Storytime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lnSpc>
                <a:spcPct val="100000"/>
              </a:lnSpc>
              <a:buFont typeface="Arial"/>
              <a:buChar char="•"/>
            </a:pPr>
            <a:r>
              <a:rPr lang="en-GB" dirty="0">
                <a:latin typeface="Arial" charset="0"/>
              </a:rPr>
              <a:t>Read</a:t>
            </a:r>
            <a:r>
              <a:rPr lang="en-GB" b="1" dirty="0">
                <a:latin typeface="Arial" charset="0"/>
              </a:rPr>
              <a:t> </a:t>
            </a:r>
            <a:r>
              <a:rPr lang="en-GB" i="1" dirty="0">
                <a:latin typeface="Arial" charset="0"/>
              </a:rPr>
              <a:t>to</a:t>
            </a:r>
            <a:r>
              <a:rPr lang="en-GB" dirty="0">
                <a:latin typeface="Arial" charset="0"/>
              </a:rPr>
              <a:t> your children</a:t>
            </a:r>
          </a:p>
          <a:p>
            <a:r>
              <a:rPr lang="en-US" dirty="0"/>
              <a:t>One of the most important things you can do as a parent at home is read </a:t>
            </a:r>
            <a:r>
              <a:rPr lang="en-US" b="1" dirty="0"/>
              <a:t>higher level texts </a:t>
            </a:r>
            <a:r>
              <a:rPr lang="en-US" i="1" dirty="0"/>
              <a:t>to</a:t>
            </a:r>
            <a:r>
              <a:rPr lang="en-US" dirty="0"/>
              <a:t> your child. </a:t>
            </a:r>
          </a:p>
          <a:p>
            <a:r>
              <a:rPr lang="en-US" dirty="0"/>
              <a:t>This helps develop an enjoyment for stories and the motivation for learning to read themselves.</a:t>
            </a:r>
          </a:p>
          <a:p>
            <a:pPr marL="457200" indent="-457200">
              <a:lnSpc>
                <a:spcPct val="100000"/>
              </a:lnSpc>
              <a:buFont typeface="Arial"/>
              <a:buChar char="•"/>
            </a:pPr>
            <a:endParaRPr lang="en-GB" dirty="0">
              <a:latin typeface="Arial" charset="0"/>
            </a:endParaRPr>
          </a:p>
          <a:p>
            <a:pPr marL="457200" indent="-457200">
              <a:lnSpc>
                <a:spcPct val="100000"/>
              </a:lnSpc>
              <a:buFont typeface="Arial"/>
              <a:buChar char="•"/>
            </a:pPr>
            <a:r>
              <a:rPr lang="en-GB" dirty="0">
                <a:latin typeface="Arial" charset="0"/>
              </a:rPr>
              <a:t>Ask lots of questions and share opinions</a:t>
            </a:r>
          </a:p>
          <a:p>
            <a:pPr marL="457200" indent="-457200">
              <a:lnSpc>
                <a:spcPct val="100000"/>
              </a:lnSpc>
              <a:buFont typeface="Arial"/>
              <a:buChar char="•"/>
            </a:pPr>
            <a:endParaRPr lang="en-GB" dirty="0">
              <a:latin typeface="Arial" charset="0"/>
            </a:endParaRPr>
          </a:p>
          <a:p>
            <a:pPr>
              <a:lnSpc>
                <a:spcPct val="100000"/>
              </a:lnSpc>
            </a:pPr>
            <a:endParaRPr lang="en-GB" dirty="0">
              <a:latin typeface="Arial" charset="0"/>
            </a:endParaRPr>
          </a:p>
          <a:p>
            <a:endParaRPr lang="en-GB" dirty="0"/>
          </a:p>
          <a:p>
            <a:endParaRPr lang="en-GB" dirty="0"/>
          </a:p>
          <a:p>
            <a:r>
              <a:rPr lang="en-US" dirty="0"/>
              <a:t> </a:t>
            </a:r>
            <a:endParaRPr lang="en-GB" dirty="0"/>
          </a:p>
          <a:p>
            <a:pPr>
              <a:lnSpc>
                <a:spcPct val="100000"/>
              </a:lnSpc>
            </a:pPr>
            <a:endParaRPr lang="en-GB" dirty="0">
              <a:latin typeface="Arial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806389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Online resources available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/>
              <a:t>There are some online resources and videos to help you.</a:t>
            </a:r>
          </a:p>
          <a:p>
            <a:endParaRPr lang="en-US" sz="400" dirty="0"/>
          </a:p>
          <a:p>
            <a:r>
              <a:rPr lang="en-US" sz="2800" dirty="0"/>
              <a:t>Pronunciation guide and other videos:</a:t>
            </a:r>
            <a:endParaRPr lang="en-GB" sz="2800" dirty="0"/>
          </a:p>
          <a:p>
            <a:r>
              <a:rPr lang="en-US" sz="2800" u="sng" dirty="0">
                <a:hlinkClick r:id="rId3"/>
              </a:rPr>
              <a:t>http://www.ruthmiskin.com/parents</a:t>
            </a:r>
            <a:r>
              <a:rPr lang="en-US" sz="2800" dirty="0"/>
              <a:t> </a:t>
            </a:r>
          </a:p>
          <a:p>
            <a:r>
              <a:rPr lang="en-GB" sz="2800" dirty="0">
                <a:hlinkClick r:id="rId4"/>
              </a:rPr>
              <a:t>https://www.youtube.com/watch?v=TkXcabDUg7Q</a:t>
            </a:r>
            <a:endParaRPr lang="en-GB" sz="2800" dirty="0"/>
          </a:p>
          <a:p>
            <a:r>
              <a:rPr lang="en-GB" sz="2800" dirty="0">
                <a:hlinkClick r:id="rId5"/>
              </a:rPr>
              <a:t>https://home.oxfordowl.co.uk/reading/reading-schemes-oxford-levels/read-write-inc-phonics-guide/</a:t>
            </a:r>
            <a:r>
              <a:rPr lang="en-GB" sz="2800" dirty="0"/>
              <a:t> </a:t>
            </a:r>
          </a:p>
          <a:p>
            <a:r>
              <a:rPr lang="en-US" sz="2800" dirty="0"/>
              <a:t>Learning videos:</a:t>
            </a:r>
            <a:endParaRPr lang="en-GB" sz="2800" dirty="0"/>
          </a:p>
          <a:p>
            <a:r>
              <a:rPr lang="en-GB" sz="2800" u="sng" dirty="0">
                <a:hlinkClick r:id="rId6"/>
              </a:rPr>
              <a:t>https://www.mayesparkprimaryschool.org.uk/learning/support-for-parents</a:t>
            </a:r>
            <a:endParaRPr lang="en-GB" sz="2800" dirty="0"/>
          </a:p>
          <a:p>
            <a:r>
              <a:rPr lang="en-US" sz="2800" dirty="0"/>
              <a:t>Free e-books for home reading:</a:t>
            </a:r>
            <a:endParaRPr lang="en-GB" sz="2800" dirty="0"/>
          </a:p>
          <a:p>
            <a:r>
              <a:rPr lang="en-US" sz="2800" u="sng" dirty="0">
                <a:hlinkClick r:id="rId7"/>
              </a:rPr>
              <a:t>http://www.oxfordowl.co.uk/reading</a:t>
            </a:r>
            <a:r>
              <a:rPr lang="en-US" sz="2800" u="sng" dirty="0">
                <a:hlinkClick r:id="rId8"/>
              </a:rPr>
              <a:t>/</a:t>
            </a:r>
            <a:endParaRPr lang="en-GB" sz="2800" dirty="0"/>
          </a:p>
          <a:p>
            <a:r>
              <a:rPr lang="en-GB" dirty="0"/>
              <a:t> 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002443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r>
              <a:rPr lang="en-US" dirty="0">
                <a:solidFill>
                  <a:srgbClr val="5A5A5A"/>
                </a:solidFill>
                <a:latin typeface="Arial" charset="0"/>
              </a:rPr>
              <a:t>Reading feeds the imagination, it expands </a:t>
            </a:r>
          </a:p>
          <a:p>
            <a:r>
              <a:rPr lang="en-US" dirty="0">
                <a:solidFill>
                  <a:srgbClr val="5A5A5A"/>
                </a:solidFill>
                <a:latin typeface="Arial" charset="0"/>
              </a:rPr>
              <a:t>horizons and offers new and exciting ways of </a:t>
            </a:r>
          </a:p>
          <a:p>
            <a:r>
              <a:rPr lang="en-US" dirty="0">
                <a:solidFill>
                  <a:srgbClr val="5A5A5A"/>
                </a:solidFill>
                <a:latin typeface="Arial" charset="0"/>
              </a:rPr>
              <a:t>seeing and making sense of our lives and of </a:t>
            </a:r>
          </a:p>
          <a:p>
            <a:r>
              <a:rPr lang="en-US" dirty="0">
                <a:solidFill>
                  <a:srgbClr val="5A5A5A"/>
                </a:solidFill>
                <a:latin typeface="Arial" charset="0"/>
              </a:rPr>
              <a:t>the world around us.</a:t>
            </a:r>
            <a:endParaRPr lang="en-GB" altLang="ja-JP" dirty="0">
              <a:solidFill>
                <a:srgbClr val="5A5A5A"/>
              </a:solidFill>
              <a:latin typeface="Arial" charset="0"/>
              <a:cs typeface="ＭＳ Ｐゴシック" charset="0"/>
            </a:endParaRPr>
          </a:p>
          <a:p>
            <a:pPr algn="r">
              <a:lnSpc>
                <a:spcPct val="80000"/>
              </a:lnSpc>
            </a:pPr>
            <a:r>
              <a:rPr lang="en-US" sz="2400" i="1" dirty="0">
                <a:latin typeface="Arial" charset="0"/>
              </a:rPr>
              <a:t>Michael </a:t>
            </a:r>
            <a:r>
              <a:rPr lang="en-US" sz="2400" i="1" dirty="0" err="1">
                <a:latin typeface="Arial" charset="0"/>
              </a:rPr>
              <a:t>Morpurgo</a:t>
            </a:r>
            <a:r>
              <a:rPr lang="en-US" sz="2400" i="1" dirty="0">
                <a:latin typeface="Arial" charset="0"/>
              </a:rPr>
              <a:t> </a:t>
            </a:r>
            <a:endParaRPr lang="en-GB" sz="2800" i="1" dirty="0">
              <a:latin typeface="Arial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06456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Callout 3"/>
          <p:cNvSpPr/>
          <p:nvPr/>
        </p:nvSpPr>
        <p:spPr>
          <a:xfrm>
            <a:off x="1496865" y="1320534"/>
            <a:ext cx="6120680" cy="3672408"/>
          </a:xfrm>
          <a:prstGeom prst="wedgeEllipseCallou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2"/>
                </a:solidFill>
              </a:rPr>
              <a:t>Who is Read Write Inc. Phonics for? </a:t>
            </a:r>
          </a:p>
        </p:txBody>
      </p:sp>
    </p:spTree>
    <p:extLst>
      <p:ext uri="{BB962C8B-B14F-4D97-AF65-F5344CB8AC3E}">
        <p14:creationId xmlns:p14="http://schemas.microsoft.com/office/powerpoint/2010/main" val="31313098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latin typeface="Arial" charset="0"/>
              </a:rPr>
              <a:t>Read Write Inc. Phonics</a:t>
            </a:r>
            <a:endParaRPr lang="en-US" dirty="0">
              <a:latin typeface="Arial" charset="0"/>
            </a:endParaRPr>
          </a:p>
        </p:txBody>
      </p:sp>
      <p:sp>
        <p:nvSpPr>
          <p:cNvPr id="717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457200" indent="-457200">
              <a:buFont typeface="Arial"/>
              <a:buChar char="•"/>
            </a:pPr>
            <a:r>
              <a:rPr lang="en-US" dirty="0">
                <a:latin typeface="Arial Unicode MS" charset="0"/>
              </a:rPr>
              <a:t>Nursery – Year 2</a:t>
            </a:r>
            <a:endParaRPr lang="en-US" b="1" dirty="0">
              <a:latin typeface="Arial Unicode MS" charset="0"/>
            </a:endParaRPr>
          </a:p>
          <a:p>
            <a:endParaRPr lang="en-US" dirty="0">
              <a:latin typeface="Arial Unicode MS" charset="0"/>
            </a:endParaRPr>
          </a:p>
          <a:p>
            <a:pPr marL="457200" indent="-457200">
              <a:buFont typeface="Arial"/>
              <a:buChar char="•"/>
            </a:pPr>
            <a:r>
              <a:rPr lang="en-US" dirty="0">
                <a:latin typeface="Arial Unicode MS" charset="0"/>
              </a:rPr>
              <a:t>Older children who need to</a:t>
            </a:r>
            <a:r>
              <a:rPr lang="ja-JP" altLang="en-US" dirty="0">
                <a:latin typeface="Arial Unicode MS" charset="0"/>
              </a:rPr>
              <a:t>‘</a:t>
            </a:r>
            <a:r>
              <a:rPr lang="en-US" dirty="0">
                <a:latin typeface="Arial Unicode MS" charset="0"/>
              </a:rPr>
              <a:t>catch-up</a:t>
            </a:r>
            <a:r>
              <a:rPr lang="ja-JP" altLang="en-US" dirty="0">
                <a:latin typeface="Arial Unicode MS" charset="0"/>
              </a:rPr>
              <a:t>’</a:t>
            </a:r>
            <a:endParaRPr lang="en-US" dirty="0">
              <a:latin typeface="Arial Unicode MS" charset="0"/>
            </a:endParaRPr>
          </a:p>
          <a:p>
            <a:pPr marL="457200" indent="-457200">
              <a:buFont typeface="Arial"/>
              <a:buChar char="•"/>
            </a:pPr>
            <a:endParaRPr lang="en-US" dirty="0">
              <a:latin typeface="Arial Unicode MS" charset="0"/>
            </a:endParaRPr>
          </a:p>
          <a:p>
            <a:pPr marL="457200" indent="-457200">
              <a:buFont typeface="Arial"/>
              <a:buChar char="•"/>
            </a:pPr>
            <a:r>
              <a:rPr lang="en-US" dirty="0">
                <a:latin typeface="Arial Unicode MS" charset="0"/>
              </a:rPr>
              <a:t>Children new to English</a:t>
            </a:r>
          </a:p>
          <a:p>
            <a:pPr>
              <a:buFont typeface="Wingdings" charset="0"/>
              <a:buNone/>
            </a:pPr>
            <a:endParaRPr lang="en-US" dirty="0">
              <a:latin typeface="Arial Unicode M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65724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2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3">
            <a:extLst>
              <a:ext uri="{FF2B5EF4-FFF2-40B4-BE49-F238E27FC236}">
                <a16:creationId xmlns:a16="http://schemas.microsoft.com/office/drawing/2014/main" id="{9BFE7D30-7050-46CB-6CB2-379570F8F3F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95288" y="84138"/>
            <a:ext cx="8229600" cy="801687"/>
          </a:xfrm>
        </p:spPr>
        <p:txBody>
          <a:bodyPr/>
          <a:lstStyle/>
          <a:p>
            <a:pPr eaLnBrk="1" hangingPunct="1"/>
            <a:r>
              <a:rPr lang="en-US" altLang="en-US" sz="3200" dirty="0">
                <a:latin typeface="Tempus Sans ITC" panose="04020404030D07020202" pitchFamily="82" charset="0"/>
              </a:rPr>
              <a:t>Why                          Phonics?</a:t>
            </a:r>
          </a:p>
        </p:txBody>
      </p:sp>
      <p:pic>
        <p:nvPicPr>
          <p:cNvPr id="6147" name="Picture 3">
            <a:extLst>
              <a:ext uri="{FF2B5EF4-FFF2-40B4-BE49-F238E27FC236}">
                <a16:creationId xmlns:a16="http://schemas.microsoft.com/office/drawing/2014/main" id="{4B3F33CE-7604-CAD1-67FD-72AB2E7B78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2799" y="169890"/>
            <a:ext cx="2128137" cy="975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3D27844C-E518-7F72-F7E2-6595154B5FA4}"/>
              </a:ext>
            </a:extLst>
          </p:cNvPr>
          <p:cNvSpPr/>
          <p:nvPr/>
        </p:nvSpPr>
        <p:spPr>
          <a:xfrm>
            <a:off x="179387" y="1178829"/>
            <a:ext cx="8785225" cy="5539978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eaLnBrk="1" hangingPunct="1">
              <a:buFont typeface="Arial" panose="020B0604020202020204" pitchFamily="34" charset="0"/>
              <a:buNone/>
              <a:defRPr/>
            </a:pPr>
            <a:r>
              <a:rPr lang="en-GB" sz="2800" dirty="0">
                <a:latin typeface="SassoonPrimaryInfant" pitchFamily="2" charset="0"/>
              </a:rPr>
              <a:t>A complete literacy programme - systematic and structured. </a:t>
            </a:r>
          </a:p>
          <a:p>
            <a:pPr eaLnBrk="1" hangingPunct="1">
              <a:buFont typeface="Arial" panose="020B0604020202020204" pitchFamily="34" charset="0"/>
              <a:buNone/>
              <a:defRPr/>
            </a:pPr>
            <a:endParaRPr lang="en-GB" sz="2800" dirty="0">
              <a:latin typeface="SassoonPrimaryInfant" pitchFamily="2" charset="0"/>
            </a:endParaRPr>
          </a:p>
          <a:p>
            <a:pPr eaLnBrk="1" hangingPunct="1">
              <a:buFont typeface="Arial" panose="020B0604020202020204" pitchFamily="34" charset="0"/>
              <a:buNone/>
              <a:defRPr/>
            </a:pPr>
            <a:r>
              <a:rPr lang="en-US" sz="2800" dirty="0">
                <a:latin typeface="SassoonPrimaryInfant" pitchFamily="2" charset="0"/>
              </a:rPr>
              <a:t>Meets the demands of the national curriculum, giving your children the best chance of success. </a:t>
            </a:r>
          </a:p>
          <a:p>
            <a:pPr eaLnBrk="1" fontAlgn="t" hangingPunct="1">
              <a:buFont typeface="Arial" charset="0"/>
              <a:buNone/>
              <a:defRPr/>
            </a:pPr>
            <a:r>
              <a:rPr lang="en-GB" sz="2800" dirty="0">
                <a:solidFill>
                  <a:srgbClr val="FF0000"/>
                </a:solidFill>
                <a:latin typeface="SassoonPrimaryInfant" pitchFamily="2" charset="0"/>
              </a:rPr>
              <a:t>Starting at the beginning...Early Years</a:t>
            </a:r>
          </a:p>
          <a:p>
            <a:pPr eaLnBrk="1" fontAlgn="t" hangingPunct="1">
              <a:buFont typeface="Arial"/>
              <a:buChar char="•"/>
              <a:defRPr/>
            </a:pPr>
            <a:r>
              <a:rPr lang="en-GB" sz="2800" dirty="0">
                <a:solidFill>
                  <a:srgbClr val="0070C0"/>
                </a:solidFill>
                <a:latin typeface="SassoonPrimaryInfant" pitchFamily="2" charset="0"/>
              </a:rPr>
              <a:t>Read storybooks and non-fiction books closely matched to their developing phonic knowledge </a:t>
            </a:r>
          </a:p>
          <a:p>
            <a:pPr eaLnBrk="1" fontAlgn="t" hangingPunct="1">
              <a:buFont typeface="Arial"/>
              <a:buChar char="•"/>
              <a:defRPr/>
            </a:pPr>
            <a:r>
              <a:rPr lang="en-GB" sz="2800" dirty="0">
                <a:solidFill>
                  <a:srgbClr val="0070C0"/>
                </a:solidFill>
                <a:latin typeface="SassoonPrimaryInfant" pitchFamily="2" charset="0"/>
              </a:rPr>
              <a:t>Read with fluency and expression</a:t>
            </a:r>
          </a:p>
          <a:p>
            <a:pPr eaLnBrk="1" fontAlgn="t" hangingPunct="1">
              <a:buFont typeface="Arial"/>
              <a:buChar char="•"/>
              <a:defRPr/>
            </a:pPr>
            <a:r>
              <a:rPr lang="en-GB" sz="2800" dirty="0">
                <a:solidFill>
                  <a:srgbClr val="0070C0"/>
                </a:solidFill>
                <a:latin typeface="SassoonPrimaryInfant" pitchFamily="2" charset="0"/>
              </a:rPr>
              <a:t>Learn to spell using known sounds </a:t>
            </a:r>
          </a:p>
          <a:p>
            <a:pPr eaLnBrk="1" fontAlgn="t" hangingPunct="1">
              <a:buFont typeface="Arial"/>
              <a:buChar char="•"/>
              <a:defRPr/>
            </a:pPr>
            <a:r>
              <a:rPr lang="en-GB" sz="2800" dirty="0">
                <a:solidFill>
                  <a:srgbClr val="0070C0"/>
                </a:solidFill>
                <a:latin typeface="SassoonPrimaryInfant" pitchFamily="2" charset="0"/>
              </a:rPr>
              <a:t>Write confidently by practising what they want to write out loud first </a:t>
            </a:r>
          </a:p>
          <a:p>
            <a:pPr eaLnBrk="1" fontAlgn="t" hangingPunct="1">
              <a:buFont typeface="Arial"/>
              <a:buChar char="•"/>
              <a:defRPr/>
            </a:pPr>
            <a:r>
              <a:rPr lang="en-GB" sz="2800" dirty="0">
                <a:solidFill>
                  <a:srgbClr val="0070C0"/>
                </a:solidFill>
                <a:latin typeface="SassoonPrimaryInfant" pitchFamily="2" charset="0"/>
              </a:rPr>
              <a:t>Work well with a partner</a:t>
            </a:r>
          </a:p>
          <a:p>
            <a:pPr eaLnBrk="1" hangingPunct="1">
              <a:buFont typeface="Arial" panose="020B0604020202020204" pitchFamily="34" charset="0"/>
              <a:buNone/>
              <a:defRPr/>
            </a:pPr>
            <a:endParaRPr lang="en-GB" dirty="0">
              <a:latin typeface="Tempus Sans ITC" panose="04020404030D07020202" pitchFamily="8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5" dur="2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8" dur="2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1" dur="2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4" dur="20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7" dur="20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Systematic approach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219653"/>
            <a:ext cx="8639175" cy="5040560"/>
          </a:xfrm>
        </p:spPr>
        <p:txBody>
          <a:bodyPr/>
          <a:lstStyle/>
          <a:p>
            <a:endParaRPr lang="en-US" dirty="0"/>
          </a:p>
          <a:p>
            <a:endParaRPr lang="en-US" dirty="0"/>
          </a:p>
        </p:txBody>
      </p:sp>
      <p:grpSp>
        <p:nvGrpSpPr>
          <p:cNvPr id="29" name="Group 28"/>
          <p:cNvGrpSpPr/>
          <p:nvPr/>
        </p:nvGrpSpPr>
        <p:grpSpPr>
          <a:xfrm>
            <a:off x="895457" y="1583048"/>
            <a:ext cx="2098143" cy="2509018"/>
            <a:chOff x="743248" y="2088654"/>
            <a:chExt cx="2266950" cy="2710882"/>
          </a:xfrm>
        </p:grpSpPr>
        <p:sp>
          <p:nvSpPr>
            <p:cNvPr id="17" name="Rectangle 16"/>
            <p:cNvSpPr/>
            <p:nvPr/>
          </p:nvSpPr>
          <p:spPr>
            <a:xfrm rot="1578922">
              <a:off x="895106" y="3675586"/>
              <a:ext cx="725487" cy="1123950"/>
            </a:xfrm>
            <a:prstGeom prst="rect">
              <a:avLst/>
            </a:prstGeom>
            <a:solidFill>
              <a:schemeClr val="bg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sz="4800" dirty="0">
                  <a:solidFill>
                    <a:schemeClr val="tx1"/>
                  </a:solidFill>
                </a:rPr>
                <a:t>n </a:t>
              </a:r>
            </a:p>
          </p:txBody>
        </p:sp>
        <p:sp>
          <p:nvSpPr>
            <p:cNvPr id="18" name="Rectangle 17"/>
            <p:cNvSpPr/>
            <p:nvPr/>
          </p:nvSpPr>
          <p:spPr>
            <a:xfrm rot="21327025">
              <a:off x="1424285" y="3264991"/>
              <a:ext cx="727075" cy="1122363"/>
            </a:xfrm>
            <a:prstGeom prst="rect">
              <a:avLst/>
            </a:prstGeom>
            <a:solidFill>
              <a:schemeClr val="bg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sz="4800" dirty="0">
                  <a:solidFill>
                    <a:schemeClr val="tx1"/>
                  </a:solidFill>
                </a:rPr>
                <a:t>i</a:t>
              </a:r>
            </a:p>
          </p:txBody>
        </p:sp>
        <p:sp>
          <p:nvSpPr>
            <p:cNvPr id="19" name="Rectangle 18"/>
            <p:cNvSpPr/>
            <p:nvPr/>
          </p:nvSpPr>
          <p:spPr>
            <a:xfrm>
              <a:off x="1968798" y="2620466"/>
              <a:ext cx="725487" cy="1123950"/>
            </a:xfrm>
            <a:prstGeom prst="rect">
              <a:avLst/>
            </a:prstGeom>
            <a:solidFill>
              <a:schemeClr val="bg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sz="4800" dirty="0">
                  <a:solidFill>
                    <a:schemeClr val="tx1"/>
                  </a:solidFill>
                </a:rPr>
                <a:t>p</a:t>
              </a:r>
            </a:p>
          </p:txBody>
        </p:sp>
        <p:sp>
          <p:nvSpPr>
            <p:cNvPr id="20" name="Rectangle 19"/>
            <p:cNvSpPr/>
            <p:nvPr/>
          </p:nvSpPr>
          <p:spPr>
            <a:xfrm>
              <a:off x="743248" y="2939554"/>
              <a:ext cx="725487" cy="1123950"/>
            </a:xfrm>
            <a:prstGeom prst="rect">
              <a:avLst/>
            </a:prstGeom>
            <a:solidFill>
              <a:schemeClr val="bg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sz="4800" dirty="0">
                  <a:solidFill>
                    <a:schemeClr val="tx1"/>
                  </a:solidFill>
                </a:rPr>
                <a:t>d</a:t>
              </a:r>
            </a:p>
          </p:txBody>
        </p:sp>
        <p:pic>
          <p:nvPicPr>
            <p:cNvPr id="21" name="Picture 29" descr="SpeedSoundM.jpg"/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rot="21015261">
              <a:off x="819448" y="2137866"/>
              <a:ext cx="647700" cy="9652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</p:pic>
        <p:pic>
          <p:nvPicPr>
            <p:cNvPr id="22" name="Picture 31" descr="SpeedSoundS.jpg"/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03648" y="2564904"/>
              <a:ext cx="639762" cy="9906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</p:pic>
        <p:pic>
          <p:nvPicPr>
            <p:cNvPr id="23" name="Picture 36" descr="SpeedSoundA.jpg"/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rot="662277">
              <a:off x="2240260" y="2088654"/>
              <a:ext cx="633413" cy="86995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</p:pic>
        <p:sp>
          <p:nvSpPr>
            <p:cNvPr id="24" name="Rectangle 23"/>
            <p:cNvSpPr/>
            <p:nvPr/>
          </p:nvSpPr>
          <p:spPr>
            <a:xfrm rot="1935871">
              <a:off x="2284710" y="3228479"/>
              <a:ext cx="725488" cy="1122362"/>
            </a:xfrm>
            <a:prstGeom prst="rect">
              <a:avLst/>
            </a:prstGeom>
            <a:solidFill>
              <a:schemeClr val="bg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sz="4800" dirty="0">
                  <a:solidFill>
                    <a:schemeClr val="tx1"/>
                  </a:solidFill>
                </a:rPr>
                <a:t>t</a:t>
              </a:r>
            </a:p>
          </p:txBody>
        </p:sp>
      </p:grpSp>
      <p:grpSp>
        <p:nvGrpSpPr>
          <p:cNvPr id="39" name="Group 38"/>
          <p:cNvGrpSpPr/>
          <p:nvPr/>
        </p:nvGrpSpPr>
        <p:grpSpPr>
          <a:xfrm>
            <a:off x="4400462" y="1534374"/>
            <a:ext cx="3002823" cy="1221873"/>
            <a:chOff x="5179992" y="2034094"/>
            <a:chExt cx="3002823" cy="1221873"/>
          </a:xfrm>
        </p:grpSpPr>
        <p:sp>
          <p:nvSpPr>
            <p:cNvPr id="25" name="Text Box 12"/>
            <p:cNvSpPr txBox="1">
              <a:spLocks noChangeArrowheads="1"/>
            </p:cNvSpPr>
            <p:nvPr/>
          </p:nvSpPr>
          <p:spPr bwMode="auto">
            <a:xfrm rot="265183">
              <a:off x="5179992" y="2322235"/>
              <a:ext cx="1490663" cy="584776"/>
            </a:xfrm>
            <a:prstGeom prst="rect">
              <a:avLst/>
            </a:prstGeom>
            <a:solidFill>
              <a:srgbClr val="99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en-US" sz="3200" dirty="0">
                  <a:latin typeface="+mn-lt"/>
                  <a:ea typeface="MS PGothic" pitchFamily="34" charset="-128"/>
                  <a:cs typeface="Gill Sans"/>
                </a:rPr>
                <a:t>mat</a:t>
              </a:r>
            </a:p>
          </p:txBody>
        </p:sp>
        <p:sp>
          <p:nvSpPr>
            <p:cNvPr id="26" name="Text Box 12"/>
            <p:cNvSpPr txBox="1">
              <a:spLocks noChangeArrowheads="1"/>
            </p:cNvSpPr>
            <p:nvPr/>
          </p:nvSpPr>
          <p:spPr bwMode="auto">
            <a:xfrm rot="20122171">
              <a:off x="6130365" y="2671191"/>
              <a:ext cx="1490663" cy="584776"/>
            </a:xfrm>
            <a:prstGeom prst="rect">
              <a:avLst/>
            </a:prstGeom>
            <a:solidFill>
              <a:srgbClr val="99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en-US" sz="3200" dirty="0">
                  <a:latin typeface="+mn-lt"/>
                  <a:ea typeface="MS PGothic" pitchFamily="34" charset="-128"/>
                  <a:cs typeface="Gill Sans"/>
                </a:rPr>
                <a:t>sad</a:t>
              </a:r>
            </a:p>
          </p:txBody>
        </p:sp>
        <p:sp>
          <p:nvSpPr>
            <p:cNvPr id="27" name="Text Box 12"/>
            <p:cNvSpPr txBox="1">
              <a:spLocks noChangeArrowheads="1"/>
            </p:cNvSpPr>
            <p:nvPr/>
          </p:nvSpPr>
          <p:spPr bwMode="auto">
            <a:xfrm rot="265183">
              <a:off x="6692152" y="2034094"/>
              <a:ext cx="1490663" cy="584776"/>
            </a:xfrm>
            <a:prstGeom prst="rect">
              <a:avLst/>
            </a:prstGeom>
            <a:solidFill>
              <a:srgbClr val="99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en-US" sz="3200" dirty="0">
                  <a:latin typeface="+mn-lt"/>
                  <a:ea typeface="MS PGothic" pitchFamily="34" charset="-128"/>
                  <a:cs typeface="Gill Sans"/>
                </a:rPr>
                <a:t>sat</a:t>
              </a:r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333924" y="4323527"/>
            <a:ext cx="3189513" cy="1956775"/>
            <a:chOff x="1707744" y="4716562"/>
            <a:chExt cx="2997129" cy="1759883"/>
          </a:xfrm>
        </p:grpSpPr>
        <p:pic>
          <p:nvPicPr>
            <p:cNvPr id="40" name="Picture 28" descr="Tabthecat.jpg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12926" y="4912971"/>
              <a:ext cx="991947" cy="650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2" name="Picture 33" descr="Tomthumb.jpg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89525" y="5539479"/>
              <a:ext cx="1141184" cy="6882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1" name="Picture 14" descr="Chips.jpg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81354" y="5183380"/>
              <a:ext cx="1078763" cy="7602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3" name="Picture 79" descr="Lookout.jpg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51629" y="4899220"/>
              <a:ext cx="1009856" cy="5996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8" name="Picture 8" descr="C:\Users\Davina\Pictures\RWI\RedDittyBook.gif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13696" y="4716562"/>
              <a:ext cx="1050925" cy="6985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4" name="Picture 48" descr="Toad.jpg"/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07744" y="5492745"/>
              <a:ext cx="1173610" cy="6943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5" name="Picture 42" descr="Thejarofoil.jpg"/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81755" y="5897717"/>
              <a:ext cx="999197" cy="5787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5" name="Picture 4"/>
          <p:cNvPicPr>
            <a:picLocks noChangeAspect="1"/>
          </p:cNvPicPr>
          <p:nvPr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86235" y="2816272"/>
            <a:ext cx="2538885" cy="253888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3361603-BA3E-4F66-8A77-8D4CFD6A7CB2}"/>
              </a:ext>
            </a:extLst>
          </p:cNvPr>
          <p:cNvSpPr txBox="1"/>
          <p:nvPr/>
        </p:nvSpPr>
        <p:spPr>
          <a:xfrm>
            <a:off x="3219027" y="1973279"/>
            <a:ext cx="1391433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First we teach sounds in a specific order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B8B8E69-A5B3-4B00-9DA3-8FC870B83258}"/>
              </a:ext>
            </a:extLst>
          </p:cNvPr>
          <p:cNvSpPr txBox="1"/>
          <p:nvPr/>
        </p:nvSpPr>
        <p:spPr>
          <a:xfrm>
            <a:off x="7450996" y="1583324"/>
            <a:ext cx="170515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Then we teach children how to blend the sounds together to read words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E8DE441-A97B-457A-90D7-E0CA9E2D199B}"/>
              </a:ext>
            </a:extLst>
          </p:cNvPr>
          <p:cNvSpPr txBox="1"/>
          <p:nvPr/>
        </p:nvSpPr>
        <p:spPr>
          <a:xfrm>
            <a:off x="3581870" y="3838954"/>
            <a:ext cx="1897152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The children read words in the matched Storybooks. These are matched to the sounds they can read so they are set up to succeed.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7AD8BAE-59D9-479C-A8AC-19F266BB5D86}"/>
              </a:ext>
            </a:extLst>
          </p:cNvPr>
          <p:cNvSpPr txBox="1"/>
          <p:nvPr/>
        </p:nvSpPr>
        <p:spPr>
          <a:xfrm>
            <a:off x="5892741" y="5098554"/>
            <a:ext cx="220049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We read to children ‘real books’ Once they can read they can independently read these books for themselves.</a:t>
            </a:r>
          </a:p>
        </p:txBody>
      </p:sp>
    </p:spTree>
    <p:extLst>
      <p:ext uri="{BB962C8B-B14F-4D97-AF65-F5344CB8AC3E}">
        <p14:creationId xmlns:p14="http://schemas.microsoft.com/office/powerpoint/2010/main" val="37384390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id="{AAE0DDEF-AB73-0EF3-1232-BC85C24E2E42}"/>
              </a:ext>
            </a:extLst>
          </p:cNvPr>
          <p:cNvSpPr txBox="1">
            <a:spLocks noChangeArrowheads="1"/>
          </p:cNvSpPr>
          <p:nvPr/>
        </p:nvSpPr>
        <p:spPr>
          <a:xfrm>
            <a:off x="457200" y="274638"/>
            <a:ext cx="8229600" cy="777875"/>
          </a:xfrm>
          <a:prstGeom prst="rect">
            <a:avLst/>
          </a:prstGeom>
        </p:spPr>
        <p:txBody>
          <a:bodyPr/>
          <a:lstStyle/>
          <a:p>
            <a:pPr algn="ctr">
              <a:defRPr/>
            </a:pPr>
            <a:r>
              <a:rPr lang="en-GB" altLang="en-US" sz="3500" kern="0" dirty="0">
                <a:solidFill>
                  <a:schemeClr val="tx2"/>
                </a:solidFill>
                <a:latin typeface="Tempus Sans ITC" pitchFamily="82" charset="0"/>
                <a:ea typeface="+mj-ea"/>
                <a:cs typeface="+mj-cs"/>
              </a:rPr>
              <a:t>Language Development</a:t>
            </a:r>
            <a:endParaRPr lang="en-US" altLang="en-US" sz="3500" kern="0" dirty="0">
              <a:solidFill>
                <a:schemeClr val="tx2"/>
              </a:solidFill>
              <a:latin typeface="Tempus Sans ITC" pitchFamily="82" charset="0"/>
              <a:ea typeface="+mj-ea"/>
              <a:cs typeface="+mj-cs"/>
            </a:endParaRPr>
          </a:p>
        </p:txBody>
      </p:sp>
      <p:sp>
        <p:nvSpPr>
          <p:cNvPr id="3" name="Text Box 8">
            <a:extLst>
              <a:ext uri="{FF2B5EF4-FFF2-40B4-BE49-F238E27FC236}">
                <a16:creationId xmlns:a16="http://schemas.microsoft.com/office/drawing/2014/main" id="{FBE3C0D7-AC26-9D33-008B-5397E392AE3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1052513"/>
            <a:ext cx="3467101" cy="3232150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endParaRPr lang="en-GB" altLang="en-US" sz="1000" dirty="0">
              <a:solidFill>
                <a:schemeClr val="tx1"/>
              </a:solidFill>
              <a:latin typeface="Segoe Print" pitchFamily="2" charset="0"/>
              <a:cs typeface="Arial" charset="0"/>
            </a:endParaRPr>
          </a:p>
          <a:p>
            <a:pPr eaLnBrk="1" hangingPunct="1">
              <a:spcBef>
                <a:spcPct val="50000"/>
              </a:spcBef>
              <a:defRPr/>
            </a:pPr>
            <a:r>
              <a:rPr lang="en-GB" altLang="en-US" sz="3600" dirty="0">
                <a:solidFill>
                  <a:schemeClr val="tx1"/>
                </a:solidFill>
                <a:latin typeface="Tempus Sans ITC" pitchFamily="82" charset="0"/>
                <a:cs typeface="Arial" charset="0"/>
              </a:rPr>
              <a:t>Spanish</a:t>
            </a:r>
          </a:p>
          <a:p>
            <a:pPr eaLnBrk="1" hangingPunct="1">
              <a:spcBef>
                <a:spcPct val="50000"/>
              </a:spcBef>
              <a:defRPr/>
            </a:pPr>
            <a:r>
              <a:rPr lang="en-GB" altLang="en-US" sz="2000" dirty="0">
                <a:solidFill>
                  <a:schemeClr val="tx1"/>
                </a:solidFill>
                <a:latin typeface="Tempus Sans ITC" pitchFamily="82" charset="0"/>
                <a:cs typeface="Arial" charset="0"/>
              </a:rPr>
              <a:t>24 speech sounds</a:t>
            </a:r>
          </a:p>
          <a:p>
            <a:pPr eaLnBrk="1" hangingPunct="1">
              <a:spcBef>
                <a:spcPct val="50000"/>
              </a:spcBef>
              <a:defRPr/>
            </a:pPr>
            <a:r>
              <a:rPr lang="en-GB" altLang="en-US" sz="2000" dirty="0">
                <a:solidFill>
                  <a:schemeClr val="tx1"/>
                </a:solidFill>
                <a:latin typeface="Tempus Sans ITC" pitchFamily="82" charset="0"/>
                <a:cs typeface="Arial" charset="0"/>
              </a:rPr>
              <a:t>26 letters to make up those sounds</a:t>
            </a:r>
          </a:p>
          <a:p>
            <a:pPr eaLnBrk="1" hangingPunct="1">
              <a:spcBef>
                <a:spcPct val="50000"/>
              </a:spcBef>
              <a:defRPr/>
            </a:pPr>
            <a:r>
              <a:rPr lang="en-GB" altLang="en-US" sz="2000" dirty="0">
                <a:solidFill>
                  <a:schemeClr val="tx1"/>
                </a:solidFill>
                <a:latin typeface="Tempus Sans ITC" pitchFamily="82" charset="0"/>
                <a:cs typeface="Arial" charset="0"/>
              </a:rPr>
              <a:t>29 graphemes</a:t>
            </a:r>
            <a:endParaRPr lang="en-GB" altLang="en-US" sz="3600" dirty="0">
              <a:solidFill>
                <a:schemeClr val="tx1"/>
              </a:solidFill>
              <a:latin typeface="Tempus Sans ITC" pitchFamily="82" charset="0"/>
              <a:cs typeface="Arial" charset="0"/>
            </a:endParaRPr>
          </a:p>
          <a:p>
            <a:pPr eaLnBrk="1" hangingPunct="1">
              <a:spcBef>
                <a:spcPct val="50000"/>
              </a:spcBef>
              <a:defRPr/>
            </a:pPr>
            <a:endParaRPr lang="en-GB" altLang="en-US" sz="2000" dirty="0">
              <a:solidFill>
                <a:schemeClr val="tx1"/>
              </a:solidFill>
              <a:latin typeface="Tempus Sans ITC" pitchFamily="82" charset="0"/>
              <a:cs typeface="Arial" charset="0"/>
            </a:endParaRPr>
          </a:p>
        </p:txBody>
      </p:sp>
      <p:sp>
        <p:nvSpPr>
          <p:cNvPr id="5124" name="AutoShape 2" descr="Image result for spanish flag clipart">
            <a:extLst>
              <a:ext uri="{FF2B5EF4-FFF2-40B4-BE49-F238E27FC236}">
                <a16:creationId xmlns:a16="http://schemas.microsoft.com/office/drawing/2014/main" id="{BF2E7E0C-C371-42DE-037F-A06C6AFA2255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1800">
              <a:cs typeface="Arial" panose="020B0604020202020204" pitchFamily="34" charset="0"/>
            </a:endParaRPr>
          </a:p>
        </p:txBody>
      </p:sp>
      <p:pic>
        <p:nvPicPr>
          <p:cNvPr id="5125" name="Picture 4">
            <a:extLst>
              <a:ext uri="{FF2B5EF4-FFF2-40B4-BE49-F238E27FC236}">
                <a16:creationId xmlns:a16="http://schemas.microsoft.com/office/drawing/2014/main" id="{340152A8-2463-C0FD-0917-9B5819CB91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513" y="1268413"/>
            <a:ext cx="1041400" cy="881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Box 8">
            <a:extLst>
              <a:ext uri="{FF2B5EF4-FFF2-40B4-BE49-F238E27FC236}">
                <a16:creationId xmlns:a16="http://schemas.microsoft.com/office/drawing/2014/main" id="{1172741B-4FA8-9112-8081-46DFB915C58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11638" y="1052513"/>
            <a:ext cx="4187825" cy="3231654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endParaRPr lang="en-GB" altLang="en-US" sz="1000" dirty="0">
              <a:solidFill>
                <a:schemeClr val="tx1"/>
              </a:solidFill>
              <a:latin typeface="Segoe Print" pitchFamily="2" charset="0"/>
              <a:cs typeface="Arial" charset="0"/>
            </a:endParaRPr>
          </a:p>
          <a:p>
            <a:pPr eaLnBrk="1" hangingPunct="1">
              <a:spcBef>
                <a:spcPct val="50000"/>
              </a:spcBef>
              <a:defRPr/>
            </a:pPr>
            <a:r>
              <a:rPr lang="en-GB" altLang="en-US" sz="3600" dirty="0">
                <a:solidFill>
                  <a:schemeClr val="tx1"/>
                </a:solidFill>
                <a:latin typeface="Tempus Sans ITC" pitchFamily="82" charset="0"/>
                <a:cs typeface="Arial" charset="0"/>
              </a:rPr>
              <a:t>English</a:t>
            </a:r>
          </a:p>
          <a:p>
            <a:pPr eaLnBrk="1" hangingPunct="1">
              <a:spcBef>
                <a:spcPct val="50000"/>
              </a:spcBef>
              <a:defRPr/>
            </a:pPr>
            <a:r>
              <a:rPr lang="en-GB" altLang="en-US" sz="2000" dirty="0">
                <a:solidFill>
                  <a:schemeClr val="tx1"/>
                </a:solidFill>
                <a:latin typeface="Tempus Sans ITC" pitchFamily="82" charset="0"/>
                <a:cs typeface="Arial" charset="0"/>
              </a:rPr>
              <a:t>              speech sounds</a:t>
            </a:r>
          </a:p>
          <a:p>
            <a:pPr eaLnBrk="1" hangingPunct="1">
              <a:spcBef>
                <a:spcPct val="50000"/>
              </a:spcBef>
              <a:defRPr/>
            </a:pPr>
            <a:r>
              <a:rPr lang="en-GB" altLang="en-US" sz="2000" dirty="0">
                <a:solidFill>
                  <a:schemeClr val="tx1"/>
                </a:solidFill>
                <a:latin typeface="Tempus Sans ITC" pitchFamily="82" charset="0"/>
                <a:cs typeface="Arial" charset="0"/>
              </a:rPr>
              <a:t>	       letters to make up those 	sounds</a:t>
            </a:r>
          </a:p>
          <a:p>
            <a:pPr eaLnBrk="1" hangingPunct="1">
              <a:spcBef>
                <a:spcPct val="50000"/>
              </a:spcBef>
              <a:defRPr/>
            </a:pPr>
            <a:r>
              <a:rPr lang="en-GB" altLang="en-US" sz="2000" dirty="0">
                <a:solidFill>
                  <a:schemeClr val="tx1"/>
                </a:solidFill>
                <a:latin typeface="Tempus Sans ITC" pitchFamily="82" charset="0"/>
                <a:cs typeface="Arial" charset="0"/>
              </a:rPr>
              <a:t>	       graphemes</a:t>
            </a:r>
            <a:endParaRPr lang="en-GB" altLang="en-US" sz="3600" dirty="0">
              <a:solidFill>
                <a:schemeClr val="tx1"/>
              </a:solidFill>
              <a:latin typeface="Tempus Sans ITC" pitchFamily="82" charset="0"/>
              <a:cs typeface="Arial" charset="0"/>
            </a:endParaRPr>
          </a:p>
          <a:p>
            <a:pPr eaLnBrk="1" hangingPunct="1">
              <a:spcBef>
                <a:spcPct val="50000"/>
              </a:spcBef>
              <a:defRPr/>
            </a:pPr>
            <a:endParaRPr lang="en-GB" altLang="en-US" sz="2000" dirty="0">
              <a:solidFill>
                <a:schemeClr val="tx1"/>
              </a:solidFill>
              <a:latin typeface="Tempus Sans ITC" pitchFamily="82" charset="0"/>
              <a:cs typeface="Arial" charset="0"/>
            </a:endParaRPr>
          </a:p>
        </p:txBody>
      </p:sp>
      <p:pic>
        <p:nvPicPr>
          <p:cNvPr id="5127" name="Picture 6">
            <a:extLst>
              <a:ext uri="{FF2B5EF4-FFF2-40B4-BE49-F238E27FC236}">
                <a16:creationId xmlns:a16="http://schemas.microsoft.com/office/drawing/2014/main" id="{20AB70B5-AF99-A5F6-048E-7F0A6D4B33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488" y="1190625"/>
            <a:ext cx="1235075" cy="958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722FBE8E-AD86-D634-90F8-3F243B3707E9}"/>
              </a:ext>
            </a:extLst>
          </p:cNvPr>
          <p:cNvSpPr txBox="1"/>
          <p:nvPr/>
        </p:nvSpPr>
        <p:spPr>
          <a:xfrm>
            <a:off x="4314060" y="2144563"/>
            <a:ext cx="792163" cy="36988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eaLnBrk="1" hangingPunct="1">
              <a:buFont typeface="Arial" charset="0"/>
              <a:buNone/>
              <a:defRPr/>
            </a:pPr>
            <a:r>
              <a:rPr lang="en-GB" dirty="0"/>
              <a:t>44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E86FB9A-91F5-0333-1B43-04E3DA3DF725}"/>
              </a:ext>
            </a:extLst>
          </p:cNvPr>
          <p:cNvSpPr txBox="1"/>
          <p:nvPr/>
        </p:nvSpPr>
        <p:spPr>
          <a:xfrm>
            <a:off x="4282529" y="2604295"/>
            <a:ext cx="792163" cy="36988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eaLnBrk="1" hangingPunct="1">
              <a:buFont typeface="Arial" charset="0"/>
              <a:buNone/>
              <a:defRPr/>
            </a:pPr>
            <a:r>
              <a:rPr lang="en-GB" dirty="0"/>
              <a:t>26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8444880-E1B6-74DC-5409-10B74E015E45}"/>
              </a:ext>
            </a:extLst>
          </p:cNvPr>
          <p:cNvSpPr txBox="1"/>
          <p:nvPr/>
        </p:nvSpPr>
        <p:spPr>
          <a:xfrm>
            <a:off x="4282529" y="3382169"/>
            <a:ext cx="792163" cy="36988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eaLnBrk="1" hangingPunct="1">
              <a:buFont typeface="Arial" charset="0"/>
              <a:buNone/>
              <a:defRPr/>
            </a:pPr>
            <a:r>
              <a:rPr lang="en-GB" dirty="0"/>
              <a:t>150+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01994D8-4AB5-DB3C-ED71-1A42713022E7}"/>
              </a:ext>
            </a:extLst>
          </p:cNvPr>
          <p:cNvSpPr txBox="1"/>
          <p:nvPr/>
        </p:nvSpPr>
        <p:spPr>
          <a:xfrm>
            <a:off x="4787900" y="3798888"/>
            <a:ext cx="3395663" cy="33813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eaLnBrk="1" hangingPunct="1">
              <a:buFont typeface="Arial" charset="0"/>
              <a:buNone/>
              <a:defRPr/>
            </a:pPr>
            <a:r>
              <a:rPr lang="en-GB" sz="1600" dirty="0" err="1"/>
              <a:t>eg</a:t>
            </a:r>
            <a:r>
              <a:rPr lang="en-GB" sz="1600" dirty="0"/>
              <a:t>. 9 different ways to write ‘or’  !!!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BFD1CAD-F9D5-AFB6-C1AF-E783CD1A6318}"/>
              </a:ext>
            </a:extLst>
          </p:cNvPr>
          <p:cNvSpPr txBox="1"/>
          <p:nvPr/>
        </p:nvSpPr>
        <p:spPr>
          <a:xfrm>
            <a:off x="804040" y="4793552"/>
            <a:ext cx="8024649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dirty="0"/>
              <a:t>One of the most complex alphabetic codes in the world.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9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19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19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19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>
            <a:extLst>
              <a:ext uri="{FF2B5EF4-FFF2-40B4-BE49-F238E27FC236}">
                <a16:creationId xmlns:a16="http://schemas.microsoft.com/office/drawing/2014/main" id="{E20B7D7D-5D10-2E9F-AE64-886B56E719E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3850" y="2924175"/>
            <a:ext cx="4043363" cy="3097213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ea typeface="宋体" pitchFamily="2" charset="-122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ea typeface="宋体" pitchFamily="2" charset="-122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ea typeface="宋体" pitchFamily="2" charset="-122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ea typeface="宋体" pitchFamily="2" charset="-122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ea typeface="宋体" pitchFamily="2" charset="-122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ea typeface="宋体" pitchFamily="2" charset="-122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ea typeface="宋体" pitchFamily="2" charset="-122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>
              <a:defRPr/>
            </a:pPr>
            <a:r>
              <a:rPr lang="en-US" altLang="en-US" sz="3200" kern="0" dirty="0">
                <a:latin typeface="SassoonPrimaryInfant" pitchFamily="2" charset="0"/>
              </a:rPr>
              <a:t>What does Read Write Inc look like in the classroom?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857F3F1-6005-E7F3-33E6-DD00AAB466B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850" y="133679"/>
            <a:ext cx="8641474" cy="648110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Simple Speed Sounds</a:t>
            </a:r>
          </a:p>
        </p:txBody>
      </p:sp>
      <p:pic>
        <p:nvPicPr>
          <p:cNvPr id="4" name="Picture 26"/>
          <p:cNvPicPr>
            <a:picLocks noGrp="1" noChangeAspect="1" noChangeArrowheads="1"/>
          </p:cNvPicPr>
          <p:nvPr>
            <p:ph idx="1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30700" r="-30700"/>
          <a:stretch>
            <a:fillRect/>
          </a:stretch>
        </p:blipFill>
        <p:spPr bwMode="auto">
          <a:xfrm>
            <a:off x="1559741" y="1196752"/>
            <a:ext cx="8639175" cy="50405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9120E1FD-5B5D-49D8-9996-A123111A4956}"/>
              </a:ext>
            </a:extLst>
          </p:cNvPr>
          <p:cNvSpPr/>
          <p:nvPr/>
        </p:nvSpPr>
        <p:spPr>
          <a:xfrm>
            <a:off x="220717" y="1415131"/>
            <a:ext cx="2953407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buSzPct val="25000"/>
            </a:pPr>
            <a:r>
              <a:rPr lang="en-US" sz="2000" dirty="0">
                <a:latin typeface="Times New Roman"/>
                <a:ea typeface="Times New Roman"/>
                <a:cs typeface="Times New Roman"/>
                <a:sym typeface="Times New Roman"/>
              </a:rPr>
              <a:t>Phonics makes learning to read easy for children because we start by teaching them just </a:t>
            </a:r>
            <a:r>
              <a:rPr lang="en-US" sz="24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one way of reading and writing every sound. </a:t>
            </a:r>
            <a:endParaRPr lang="en-US" sz="2000" b="1" dirty="0">
              <a:solidFill>
                <a:srgbClr val="FF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lvl="0">
              <a:buSzPct val="25000"/>
            </a:pPr>
            <a:endParaRPr lang="en-US" sz="2000" dirty="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lvl="0">
              <a:buSzPct val="25000"/>
            </a:pPr>
            <a:r>
              <a:rPr lang="en-US" sz="2000" dirty="0">
                <a:latin typeface="Times New Roman"/>
                <a:ea typeface="Times New Roman"/>
                <a:cs typeface="Times New Roman"/>
                <a:sym typeface="Times New Roman"/>
              </a:rPr>
              <a:t>Here they are on the </a:t>
            </a:r>
            <a:r>
              <a:rPr lang="en-US" sz="20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Simple Speed Sounds chart</a:t>
            </a:r>
            <a:r>
              <a:rPr lang="en-US" sz="2000" dirty="0">
                <a:latin typeface="Times New Roman"/>
                <a:ea typeface="Times New Roman"/>
                <a:cs typeface="Times New Roman"/>
                <a:sym typeface="Times New Roman"/>
              </a:rPr>
              <a:t>.</a:t>
            </a:r>
          </a:p>
          <a:p>
            <a:pPr lvl="0">
              <a:buSzPct val="25000"/>
            </a:pPr>
            <a:endParaRPr lang="en-US" sz="2000" dirty="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lvl="0">
              <a:buSzPct val="25000"/>
            </a:pPr>
            <a:r>
              <a:rPr lang="en-US" sz="2000" dirty="0">
                <a:latin typeface="Times New Roman"/>
                <a:ea typeface="Times New Roman"/>
                <a:cs typeface="Times New Roman"/>
                <a:sym typeface="Times New Roman"/>
              </a:rPr>
              <a:t>2 letters that make one sound are called </a:t>
            </a:r>
            <a:r>
              <a:rPr lang="en-US" sz="20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‘special friends’</a:t>
            </a:r>
          </a:p>
          <a:p>
            <a:pPr lvl="0">
              <a:buSzPct val="25000"/>
            </a:pPr>
            <a:endParaRPr lang="en-US" sz="2000" dirty="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716178090"/>
      </p:ext>
    </p:extLst>
  </p:cSld>
  <p:clrMapOvr>
    <a:masterClrMapping/>
  </p:clrMapOvr>
</p:sld>
</file>

<file path=ppt/theme/theme1.xml><?xml version="1.0" encoding="utf-8"?>
<a:theme xmlns:a="http://schemas.openxmlformats.org/drawingml/2006/main" name="NEW Phonics Template">
  <a:themeElements>
    <a:clrScheme name="Custom 4">
      <a:dk1>
        <a:srgbClr val="2D2D2D"/>
      </a:dk1>
      <a:lt1>
        <a:sysClr val="window" lastClr="FFFFFF"/>
      </a:lt1>
      <a:dk2>
        <a:srgbClr val="5A5A5A"/>
      </a:dk2>
      <a:lt2>
        <a:srgbClr val="EEECE1"/>
      </a:lt2>
      <a:accent1>
        <a:srgbClr val="FFC000"/>
      </a:accent1>
      <a:accent2>
        <a:srgbClr val="FFD200"/>
      </a:accent2>
      <a:accent3>
        <a:srgbClr val="CF9C00"/>
      </a:accent3>
      <a:accent4>
        <a:srgbClr val="A0A0A0"/>
      </a:accent4>
      <a:accent5>
        <a:srgbClr val="787878"/>
      </a:accent5>
      <a:accent6>
        <a:srgbClr val="5A5A5A"/>
      </a:accent6>
      <a:hlink>
        <a:srgbClr val="CF9C00"/>
      </a:hlink>
      <a:folHlink>
        <a:srgbClr val="787878"/>
      </a:folHlink>
    </a:clrScheme>
    <a:fontScheme name="Essential">
      <a:majorFont>
        <a:latin typeface="Arial Black"/>
        <a:ea typeface=""/>
        <a:cs typeface=""/>
        <a:font script="Jpan" typeface="ＭＳ Ｐゴシック"/>
        <a:font script="Hang" typeface="HY견고딕"/>
        <a:font script="Hans" typeface="微软雅黑"/>
        <a:font script="Hant" typeface="微軟正黑體"/>
        <a:font script="Arab" typeface="Tahoma"/>
        <a:font script="Hebr" typeface="Ta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plate">
  <a:themeElements>
    <a:clrScheme name="Templat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emplate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itchFamily="34" charset="0"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cs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itchFamily="34" charset="0"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cs typeface="Arial" pitchFamily="34" charset="0"/>
          </a:defRPr>
        </a:defPPr>
      </a:lstStyle>
    </a:lnDef>
  </a:objectDefaults>
  <a:extraClrSchemeLst>
    <a:extraClrScheme>
      <a:clrScheme name="Templa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plat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plat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plat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plat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plat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plat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Presentation1.potx</Template>
  <TotalTime>8</TotalTime>
  <Words>1012</Words>
  <Application>Microsoft Office PowerPoint</Application>
  <PresentationFormat>On-screen Show (4:3)</PresentationFormat>
  <Paragraphs>187</Paragraphs>
  <Slides>22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14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22</vt:i4>
      </vt:variant>
    </vt:vector>
  </HeadingPairs>
  <TitlesOfParts>
    <vt:vector size="38" baseType="lpstr">
      <vt:lpstr>ＭＳ Ｐゴシック</vt:lpstr>
      <vt:lpstr>ＭＳ Ｐゴシック</vt:lpstr>
      <vt:lpstr>宋体</vt:lpstr>
      <vt:lpstr>Arial</vt:lpstr>
      <vt:lpstr>Arial Unicode MS</vt:lpstr>
      <vt:lpstr>Calibri</vt:lpstr>
      <vt:lpstr>Comic Sans MS</vt:lpstr>
      <vt:lpstr>Garamond</vt:lpstr>
      <vt:lpstr>Gill Sans</vt:lpstr>
      <vt:lpstr>SassoonPrimaryInfant</vt:lpstr>
      <vt:lpstr>Segoe Print</vt:lpstr>
      <vt:lpstr>Tempus Sans ITC</vt:lpstr>
      <vt:lpstr>Times New Roman</vt:lpstr>
      <vt:lpstr>Wingdings</vt:lpstr>
      <vt:lpstr>NEW Phonics Template</vt:lpstr>
      <vt:lpstr>Template</vt:lpstr>
      <vt:lpstr>Read Write Inc. Phonics  Parents’ Meeting for RECEPTION </vt:lpstr>
      <vt:lpstr>Jeanette Winterson</vt:lpstr>
      <vt:lpstr>PowerPoint Presentation</vt:lpstr>
      <vt:lpstr>Read Write Inc. Phonics</vt:lpstr>
      <vt:lpstr>Why                          Phonics?</vt:lpstr>
      <vt:lpstr>Systematic approach</vt:lpstr>
      <vt:lpstr>PowerPoint Presentation</vt:lpstr>
      <vt:lpstr>PowerPoint Presentation</vt:lpstr>
      <vt:lpstr>Simple Speed Sounds</vt:lpstr>
      <vt:lpstr>Pure Sounds</vt:lpstr>
      <vt:lpstr>PowerPoint Presentation</vt:lpstr>
      <vt:lpstr>Blending using Fred Talk</vt:lpstr>
      <vt:lpstr>Fred Talk</vt:lpstr>
      <vt:lpstr>PowerPoint Presentation</vt:lpstr>
      <vt:lpstr>PowerPoint Presentation</vt:lpstr>
      <vt:lpstr>PowerPoint Presentation</vt:lpstr>
      <vt:lpstr>Reading stories at home  Read favourite stories over and over again   Read some stories at a higher level than they can read themselves.  Listen to them reading their take home Phonics storybooks.  </vt:lpstr>
      <vt:lpstr>PowerPoint Presentation</vt:lpstr>
      <vt:lpstr>Picture books</vt:lpstr>
      <vt:lpstr>Storytime</vt:lpstr>
      <vt:lpstr>Online resources available</vt:lpstr>
      <vt:lpstr>PowerPoint Presentation</vt:lpstr>
    </vt:vector>
  </TitlesOfParts>
  <Company>Ruth Miskin Literacy Limited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Victoria Steenson</dc:creator>
  <cp:lastModifiedBy>CIge@MYSP.mayesparkprimaryschool.org.uk</cp:lastModifiedBy>
  <cp:revision>108</cp:revision>
  <dcterms:created xsi:type="dcterms:W3CDTF">2015-11-23T14:36:59Z</dcterms:created>
  <dcterms:modified xsi:type="dcterms:W3CDTF">2024-03-08T11:02:22Z</dcterms:modified>
</cp:coreProperties>
</file>