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6" r:id="rId4"/>
    <p:sldId id="259" r:id="rId5"/>
    <p:sldId id="260" r:id="rId6"/>
    <p:sldId id="261" r:id="rId7"/>
    <p:sldId id="263" r:id="rId8"/>
    <p:sldId id="264" r:id="rId9"/>
    <p:sldId id="265" r:id="rId10"/>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8EE1CD-A689-4F02-BB87-1607D3F6F796}" v="8" dt="2023-05-02T07:13:27.562"/>
    <p1510:client id="{116914EC-F99E-97FF-B1E6-4CC9BEE138B1}" v="6" dt="2023-04-28T14:21:28.513"/>
    <p1510:client id="{4DA58981-1AAE-3A07-8279-A2516B929B9C}" v="689" dt="2023-04-28T09:01:41.086"/>
    <p1510:client id="{772C6658-6AB6-E8D6-8201-C567F2925872}" v="65" dt="2023-04-27T10:43:42.877"/>
    <p1510:client id="{826DB155-1405-43B3-92B2-A221EB19D817}" v="885" dt="2023-04-26T19:16:49.190"/>
    <p1510:client id="{BC432AB3-1FCB-281B-2FDD-58A0D1A972E2}" v="4" dt="2023-04-26T10:01:49.071"/>
    <p1510:client id="{C033B0DA-1E0B-D4A5-6AAB-2BAA450A8D3C}" v="453" dt="2023-05-02T10:59:31.841"/>
    <p1510:client id="{C373A82D-9A8B-4A92-06EC-826240A3638A}" v="160" dt="2023-05-01T08:36:06.182"/>
    <p1510:client id="{CF115070-40B0-93D0-F581-52A10DEBAFEC}" v="4" dt="2023-04-28T14:57:35.167"/>
    <p1510:client id="{D0C9AAEF-2B16-F756-A68B-C5D419A57BAF}" v="860" dt="2023-05-01T08:55:28.503"/>
    <p1510:client id="{EC0BAB09-2550-8AB0-007D-850821115FBA}" v="9" dt="2023-04-27T14:54:47.629"/>
    <p1510:client id="{EE9B6819-F097-17F5-ABDD-1DDC6BE48354}" v="4" dt="2023-04-28T09:45:36.7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115" d="100"/>
          <a:sy n="115" d="100"/>
        </p:scale>
        <p:origin x="14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03/05/2023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03/05/2023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03/05/2023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03/05/2023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03/05/2023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03/05/2023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03/05/2023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GB" smtClean="0"/>
              <a:t>03/05/2023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421C5A-9434-4E28-9FC1-AA70BD7717F5}"/>
              </a:ext>
            </a:extLst>
          </p:cNvPr>
          <p:cNvSpPr/>
          <p:nvPr/>
        </p:nvSpPr>
        <p:spPr>
          <a:xfrm>
            <a:off x="0" y="4271"/>
            <a:ext cx="12192000" cy="1796915"/>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5400" dirty="0">
              <a:solidFill>
                <a:srgbClr val="FFC000"/>
              </a:solidFill>
              <a:latin typeface="Adobe Garamond Pro" panose="02020502060506020403" pitchFamily="18" charset="0"/>
            </a:endParaRPr>
          </a:p>
          <a:p>
            <a:pPr algn="ctr"/>
            <a:r>
              <a:rPr lang="en-GB" sz="5400" dirty="0">
                <a:solidFill>
                  <a:srgbClr val="FFC000"/>
                </a:solidFill>
                <a:latin typeface="Adobe Garamond Pro"/>
              </a:rPr>
              <a:t>11+ Admissions Process 2024 </a:t>
            </a:r>
            <a:br>
              <a:rPr lang="en-GB" sz="5400" dirty="0">
                <a:latin typeface="Adobe Garamond Pro" panose="02020502060506020403" pitchFamily="18" charset="0"/>
              </a:rPr>
            </a:br>
            <a:endParaRPr lang="en-GB" sz="5400" dirty="0">
              <a:solidFill>
                <a:srgbClr val="FFC000"/>
              </a:solidFill>
              <a:latin typeface="Adobe Garamond Pro" panose="02020502060506020403" pitchFamily="18" charset="0"/>
            </a:endParaRPr>
          </a:p>
        </p:txBody>
      </p:sp>
      <p:pic>
        <p:nvPicPr>
          <p:cNvPr id="2" name="Picture 2" descr="Logo, company name&#10;&#10;Description automatically generated">
            <a:extLst>
              <a:ext uri="{FF2B5EF4-FFF2-40B4-BE49-F238E27FC236}">
                <a16:creationId xmlns:a16="http://schemas.microsoft.com/office/drawing/2014/main" id="{D2E031B4-A541-84A0-C5DA-F8AD4E6589CF}"/>
              </a:ext>
            </a:extLst>
          </p:cNvPr>
          <p:cNvPicPr>
            <a:picLocks noChangeAspect="1"/>
          </p:cNvPicPr>
          <p:nvPr/>
        </p:nvPicPr>
        <p:blipFill>
          <a:blip r:embed="rId2"/>
          <a:stretch>
            <a:fillRect/>
          </a:stretch>
        </p:blipFill>
        <p:spPr>
          <a:xfrm>
            <a:off x="4210661" y="2271468"/>
            <a:ext cx="4034448" cy="3458063"/>
          </a:xfrm>
          <a:prstGeom prst="rect">
            <a:avLst/>
          </a:prstGeom>
        </p:spPr>
      </p:pic>
    </p:spTree>
    <p:extLst>
      <p:ext uri="{BB962C8B-B14F-4D97-AF65-F5344CB8AC3E}">
        <p14:creationId xmlns:p14="http://schemas.microsoft.com/office/powerpoint/2010/main" val="1001097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421C5A-9434-4E28-9FC1-AA70BD7717F5}"/>
              </a:ext>
            </a:extLst>
          </p:cNvPr>
          <p:cNvSpPr/>
          <p:nvPr/>
        </p:nvSpPr>
        <p:spPr>
          <a:xfrm>
            <a:off x="0" y="4271"/>
            <a:ext cx="12192000" cy="171453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5400" dirty="0">
              <a:solidFill>
                <a:srgbClr val="FFC000"/>
              </a:solidFill>
              <a:latin typeface="Adobe Garamond Pro" panose="02020502060506020403" pitchFamily="18" charset="0"/>
            </a:endParaRPr>
          </a:p>
          <a:p>
            <a:pPr algn="ctr"/>
            <a:r>
              <a:rPr lang="en-GB" sz="5400" dirty="0">
                <a:solidFill>
                  <a:srgbClr val="FFC000"/>
                </a:solidFill>
                <a:latin typeface="Adobe Garamond Pro"/>
              </a:rPr>
              <a:t>11+ Admissions Process 2024</a:t>
            </a:r>
            <a:r>
              <a:rPr lang="en-GB" sz="5400" dirty="0">
                <a:solidFill>
                  <a:srgbClr val="7030A0"/>
                </a:solidFill>
                <a:latin typeface="Adobe Garamond Pro"/>
              </a:rPr>
              <a:t>  </a:t>
            </a:r>
            <a:br>
              <a:rPr lang="en-GB" sz="5400" dirty="0">
                <a:latin typeface="Adobe Garamond Pro" panose="02020502060506020403" pitchFamily="18" charset="0"/>
              </a:rPr>
            </a:br>
            <a:endParaRPr lang="en-GB" sz="5400" dirty="0">
              <a:solidFill>
                <a:srgbClr val="FFC000"/>
              </a:solidFill>
              <a:latin typeface="Adobe Garamond Pro" panose="02020502060506020403" pitchFamily="18" charset="0"/>
            </a:endParaRPr>
          </a:p>
        </p:txBody>
      </p:sp>
      <p:sp>
        <p:nvSpPr>
          <p:cNvPr id="2" name="TextBox 1">
            <a:extLst>
              <a:ext uri="{FF2B5EF4-FFF2-40B4-BE49-F238E27FC236}">
                <a16:creationId xmlns:a16="http://schemas.microsoft.com/office/drawing/2014/main" id="{A7F61FAA-07E3-4F51-959D-FE02E2FCF302}"/>
              </a:ext>
            </a:extLst>
          </p:cNvPr>
          <p:cNvSpPr txBox="1"/>
          <p:nvPr/>
        </p:nvSpPr>
        <p:spPr>
          <a:xfrm>
            <a:off x="162137" y="1776016"/>
            <a:ext cx="11074185" cy="49859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latin typeface="Garamond"/>
                <a:cs typeface="Calibri"/>
              </a:rPr>
              <a:t>Welcome to Forest</a:t>
            </a:r>
          </a:p>
          <a:p>
            <a:r>
              <a:rPr lang="en-GB" sz="2000" dirty="0">
                <a:latin typeface="Garamond"/>
                <a:cs typeface="Calibri"/>
              </a:rPr>
              <a:t>Mr Marcus Cliff Hodges, Warden</a:t>
            </a:r>
          </a:p>
          <a:p>
            <a:endParaRPr lang="en-GB" sz="2000" dirty="0">
              <a:latin typeface="Garamond"/>
              <a:cs typeface="Calibri"/>
            </a:endParaRPr>
          </a:p>
          <a:p>
            <a:r>
              <a:rPr lang="en-GB" sz="2000" b="1" dirty="0">
                <a:latin typeface="Garamond"/>
                <a:cs typeface="Calibri"/>
              </a:rPr>
              <a:t>New 11+ Admissions Process</a:t>
            </a:r>
          </a:p>
          <a:p>
            <a:r>
              <a:rPr lang="en-GB" sz="2000" dirty="0">
                <a:latin typeface="Garamond"/>
                <a:cs typeface="Calibri"/>
              </a:rPr>
              <a:t>Mr Jonathan Sloan, Head of Lower School</a:t>
            </a:r>
            <a:endParaRPr lang="en-GB" sz="2000" dirty="0">
              <a:cs typeface="Calibri"/>
            </a:endParaRPr>
          </a:p>
          <a:p>
            <a:endParaRPr lang="en-GB" sz="2000" dirty="0">
              <a:latin typeface="Garamond"/>
              <a:cs typeface="Calibri"/>
            </a:endParaRPr>
          </a:p>
          <a:p>
            <a:r>
              <a:rPr lang="en-GB" sz="2000" b="1" dirty="0">
                <a:latin typeface="Garamond"/>
                <a:cs typeface="Calibri"/>
              </a:rPr>
              <a:t>The Group Task</a:t>
            </a:r>
          </a:p>
          <a:p>
            <a:r>
              <a:rPr lang="en-GB" sz="2000" dirty="0">
                <a:latin typeface="Garamond"/>
                <a:cs typeface="Calibri"/>
              </a:rPr>
              <a:t>Miss Gemma Van </a:t>
            </a:r>
            <a:r>
              <a:rPr lang="en-GB" sz="2000" dirty="0" err="1">
                <a:latin typeface="Garamond"/>
                <a:cs typeface="Calibri"/>
              </a:rPr>
              <a:t>Praagh</a:t>
            </a:r>
            <a:r>
              <a:rPr lang="en-GB" sz="2000" dirty="0">
                <a:latin typeface="Garamond"/>
                <a:cs typeface="Calibri"/>
              </a:rPr>
              <a:t>, Deputy Head Co-Curricular and Ms Olivia Murphy Deputy Head of Lower School (Personal Development)</a:t>
            </a:r>
          </a:p>
          <a:p>
            <a:endParaRPr lang="en-GB" sz="2000" dirty="0">
              <a:latin typeface="Garamond"/>
              <a:cs typeface="Calibri"/>
            </a:endParaRPr>
          </a:p>
          <a:p>
            <a:r>
              <a:rPr lang="en-GB" sz="2000" b="1" dirty="0">
                <a:latin typeface="Garamond"/>
                <a:cs typeface="Calibri"/>
              </a:rPr>
              <a:t>The Atom Experience</a:t>
            </a:r>
          </a:p>
          <a:p>
            <a:r>
              <a:rPr lang="en-GB" sz="2000" dirty="0">
                <a:latin typeface="Garamond"/>
                <a:cs typeface="Calibri"/>
              </a:rPr>
              <a:t>Ms Eliana Shahrabany, Head of Partnerships and Ms Anna Masterson, Head of Education</a:t>
            </a:r>
          </a:p>
          <a:p>
            <a:endParaRPr lang="en-GB" sz="2000" dirty="0">
              <a:latin typeface="Garamond"/>
              <a:cs typeface="Calibri"/>
            </a:endParaRPr>
          </a:p>
          <a:p>
            <a:r>
              <a:rPr lang="en-GB" sz="2000" b="1" dirty="0">
                <a:latin typeface="Garamond"/>
                <a:cs typeface="Calibri"/>
              </a:rPr>
              <a:t>Q&amp;A</a:t>
            </a:r>
          </a:p>
          <a:p>
            <a:r>
              <a:rPr lang="en-GB" sz="2000" dirty="0">
                <a:latin typeface="Garamond"/>
                <a:cs typeface="Calibri"/>
              </a:rPr>
              <a:t>The Forest Panel</a:t>
            </a:r>
          </a:p>
          <a:p>
            <a:endParaRPr lang="en-GB" dirty="0">
              <a:latin typeface="Calibri" panose="020F0502020204030204"/>
              <a:cs typeface="Calibri"/>
            </a:endParaRPr>
          </a:p>
        </p:txBody>
      </p:sp>
      <p:pic>
        <p:nvPicPr>
          <p:cNvPr id="4" name="Picture 4" descr="Logo, company name&#10;&#10;Description automatically generated">
            <a:extLst>
              <a:ext uri="{FF2B5EF4-FFF2-40B4-BE49-F238E27FC236}">
                <a16:creationId xmlns:a16="http://schemas.microsoft.com/office/drawing/2014/main" id="{DBCC023E-A463-EBC3-955A-441DF68D4177}"/>
              </a:ext>
            </a:extLst>
          </p:cNvPr>
          <p:cNvPicPr>
            <a:picLocks noChangeAspect="1"/>
          </p:cNvPicPr>
          <p:nvPr/>
        </p:nvPicPr>
        <p:blipFill>
          <a:blip r:embed="rId2"/>
          <a:stretch>
            <a:fillRect/>
          </a:stretch>
        </p:blipFill>
        <p:spPr>
          <a:xfrm>
            <a:off x="10404353" y="5407391"/>
            <a:ext cx="1465141" cy="1259987"/>
          </a:xfrm>
          <a:prstGeom prst="rect">
            <a:avLst/>
          </a:prstGeom>
        </p:spPr>
      </p:pic>
    </p:spTree>
    <p:extLst>
      <p:ext uri="{BB962C8B-B14F-4D97-AF65-F5344CB8AC3E}">
        <p14:creationId xmlns:p14="http://schemas.microsoft.com/office/powerpoint/2010/main" val="15622207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421C5A-9434-4E28-9FC1-AA70BD7717F5}"/>
              </a:ext>
            </a:extLst>
          </p:cNvPr>
          <p:cNvSpPr/>
          <p:nvPr/>
        </p:nvSpPr>
        <p:spPr>
          <a:xfrm>
            <a:off x="0" y="4271"/>
            <a:ext cx="12192000" cy="171453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5400" dirty="0">
              <a:solidFill>
                <a:srgbClr val="FFC000"/>
              </a:solidFill>
              <a:latin typeface="Adobe Garamond Pro" panose="02020502060506020403" pitchFamily="18" charset="0"/>
            </a:endParaRPr>
          </a:p>
          <a:p>
            <a:pPr algn="ctr"/>
            <a:r>
              <a:rPr lang="en-GB" sz="5400" dirty="0">
                <a:solidFill>
                  <a:srgbClr val="FFC000"/>
                </a:solidFill>
                <a:latin typeface="Adobe Garamond Pro"/>
              </a:rPr>
              <a:t>11+ Admissions Process 2024</a:t>
            </a:r>
            <a:r>
              <a:rPr lang="en-GB" sz="5400" dirty="0">
                <a:solidFill>
                  <a:srgbClr val="7030A0"/>
                </a:solidFill>
                <a:latin typeface="Adobe Garamond Pro"/>
              </a:rPr>
              <a:t>  </a:t>
            </a:r>
            <a:br>
              <a:rPr lang="en-GB" sz="5400" dirty="0">
                <a:latin typeface="Adobe Garamond Pro" panose="02020502060506020403" pitchFamily="18" charset="0"/>
              </a:rPr>
            </a:br>
            <a:endParaRPr lang="en-GB" sz="5400" dirty="0">
              <a:solidFill>
                <a:srgbClr val="FFC000"/>
              </a:solidFill>
              <a:latin typeface="Adobe Garamond Pro" panose="02020502060506020403" pitchFamily="18" charset="0"/>
            </a:endParaRPr>
          </a:p>
        </p:txBody>
      </p:sp>
      <p:sp>
        <p:nvSpPr>
          <p:cNvPr id="2" name="TextBox 1">
            <a:extLst>
              <a:ext uri="{FF2B5EF4-FFF2-40B4-BE49-F238E27FC236}">
                <a16:creationId xmlns:a16="http://schemas.microsoft.com/office/drawing/2014/main" id="{A7F61FAA-07E3-4F51-959D-FE02E2FCF302}"/>
              </a:ext>
            </a:extLst>
          </p:cNvPr>
          <p:cNvSpPr txBox="1"/>
          <p:nvPr/>
        </p:nvSpPr>
        <p:spPr>
          <a:xfrm>
            <a:off x="162137" y="1776016"/>
            <a:ext cx="11074185" cy="40626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latin typeface="Garamond"/>
                <a:cs typeface="Calibri"/>
              </a:rPr>
              <a:t>Why the change to a new assessment? </a:t>
            </a:r>
          </a:p>
          <a:p>
            <a:endParaRPr lang="en-GB" sz="2000" b="1" dirty="0">
              <a:latin typeface="Garamond"/>
              <a:cs typeface="Calibri"/>
            </a:endParaRPr>
          </a:p>
          <a:p>
            <a:pPr marL="342900" indent="-342900">
              <a:buFont typeface="Arial"/>
              <a:buChar char="•"/>
            </a:pPr>
            <a:r>
              <a:rPr lang="en-GB" sz="2000" b="1" dirty="0">
                <a:latin typeface="Garamond"/>
                <a:cs typeface="Calibri"/>
              </a:rPr>
              <a:t>As Forest provides a genuinely holistic education in which development in the academic, co-curricular, pastoral and personal spheres are integrated our new assessment is more reflective of this.</a:t>
            </a:r>
          </a:p>
          <a:p>
            <a:pPr marL="342900" indent="-342900">
              <a:buFont typeface="Arial"/>
              <a:buChar char="•"/>
            </a:pPr>
            <a:endParaRPr lang="en-GB" sz="2000" b="1" dirty="0">
              <a:latin typeface="Garamond"/>
              <a:cs typeface="Calibri"/>
            </a:endParaRPr>
          </a:p>
          <a:p>
            <a:pPr marL="342900" indent="-342900">
              <a:buFont typeface="Arial"/>
              <a:buChar char="•"/>
            </a:pPr>
            <a:r>
              <a:rPr lang="en-GB" sz="2000" b="1" dirty="0">
                <a:latin typeface="Garamond"/>
                <a:cs typeface="Calibri"/>
              </a:rPr>
              <a:t>A desire to broaden our definition of intellectual and pupil potential beyond traditional measurements based solely on Maths and English papers.</a:t>
            </a:r>
          </a:p>
          <a:p>
            <a:pPr marL="342900" indent="-342900">
              <a:buFont typeface="Arial"/>
              <a:buChar char="•"/>
            </a:pPr>
            <a:endParaRPr lang="en-GB" sz="2000" b="1" dirty="0">
              <a:latin typeface="Garamond"/>
              <a:cs typeface="Calibri"/>
            </a:endParaRPr>
          </a:p>
          <a:p>
            <a:pPr marL="342900" indent="-342900">
              <a:buFont typeface="Arial"/>
              <a:buChar char="•"/>
            </a:pPr>
            <a:r>
              <a:rPr lang="en-GB" sz="2000" b="1" dirty="0">
                <a:latin typeface="Garamond"/>
                <a:cs typeface="Calibri"/>
              </a:rPr>
              <a:t>An assessment that measures a pupil's genuine intellectual curiosity, passion and enjoyment of learning and creates a fair and holistic assessment of academic aptitude alongside personal development. </a:t>
            </a:r>
          </a:p>
          <a:p>
            <a:endParaRPr lang="en-GB" dirty="0">
              <a:latin typeface="Calibri" panose="020F0502020204030204"/>
              <a:cs typeface="Calibri"/>
            </a:endParaRPr>
          </a:p>
        </p:txBody>
      </p:sp>
      <p:pic>
        <p:nvPicPr>
          <p:cNvPr id="4" name="Picture 4" descr="Logo, company name&#10;&#10;Description automatically generated">
            <a:extLst>
              <a:ext uri="{FF2B5EF4-FFF2-40B4-BE49-F238E27FC236}">
                <a16:creationId xmlns:a16="http://schemas.microsoft.com/office/drawing/2014/main" id="{DBCC023E-A463-EBC3-955A-441DF68D4177}"/>
              </a:ext>
            </a:extLst>
          </p:cNvPr>
          <p:cNvPicPr>
            <a:picLocks noChangeAspect="1"/>
          </p:cNvPicPr>
          <p:nvPr/>
        </p:nvPicPr>
        <p:blipFill>
          <a:blip r:embed="rId2"/>
          <a:stretch>
            <a:fillRect/>
          </a:stretch>
        </p:blipFill>
        <p:spPr>
          <a:xfrm>
            <a:off x="10404353" y="5407391"/>
            <a:ext cx="1465141" cy="1259987"/>
          </a:xfrm>
          <a:prstGeom prst="rect">
            <a:avLst/>
          </a:prstGeom>
        </p:spPr>
      </p:pic>
    </p:spTree>
    <p:extLst>
      <p:ext uri="{BB962C8B-B14F-4D97-AF65-F5344CB8AC3E}">
        <p14:creationId xmlns:p14="http://schemas.microsoft.com/office/powerpoint/2010/main" val="1209862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421C5A-9434-4E28-9FC1-AA70BD7717F5}"/>
              </a:ext>
            </a:extLst>
          </p:cNvPr>
          <p:cNvSpPr/>
          <p:nvPr/>
        </p:nvSpPr>
        <p:spPr>
          <a:xfrm>
            <a:off x="0" y="4271"/>
            <a:ext cx="12192000" cy="171453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5400" dirty="0">
              <a:solidFill>
                <a:srgbClr val="FFC000"/>
              </a:solidFill>
              <a:latin typeface="Adobe Garamond Pro" panose="02020502060506020403" pitchFamily="18" charset="0"/>
            </a:endParaRPr>
          </a:p>
          <a:p>
            <a:pPr algn="ctr"/>
            <a:r>
              <a:rPr lang="en-GB" sz="5400" dirty="0">
                <a:solidFill>
                  <a:srgbClr val="FFC000"/>
                </a:solidFill>
                <a:latin typeface="Adobe Garamond Pro"/>
              </a:rPr>
              <a:t>11+ Admissions Process 2024</a:t>
            </a:r>
            <a:r>
              <a:rPr lang="en-GB" sz="5400" dirty="0">
                <a:solidFill>
                  <a:srgbClr val="7030A0"/>
                </a:solidFill>
                <a:latin typeface="Adobe Garamond Pro"/>
              </a:rPr>
              <a:t>  </a:t>
            </a:r>
            <a:br>
              <a:rPr lang="en-GB" sz="5400" dirty="0">
                <a:latin typeface="Adobe Garamond Pro" panose="02020502060506020403" pitchFamily="18" charset="0"/>
              </a:rPr>
            </a:br>
            <a:endParaRPr lang="en-GB" sz="5400" dirty="0">
              <a:solidFill>
                <a:srgbClr val="FFC000"/>
              </a:solidFill>
              <a:latin typeface="Adobe Garamond Pro" panose="02020502060506020403" pitchFamily="18" charset="0"/>
            </a:endParaRPr>
          </a:p>
        </p:txBody>
      </p:sp>
      <p:sp>
        <p:nvSpPr>
          <p:cNvPr id="2" name="TextBox 1">
            <a:extLst>
              <a:ext uri="{FF2B5EF4-FFF2-40B4-BE49-F238E27FC236}">
                <a16:creationId xmlns:a16="http://schemas.microsoft.com/office/drawing/2014/main" id="{A7F61FAA-07E3-4F51-959D-FE02E2FCF302}"/>
              </a:ext>
            </a:extLst>
          </p:cNvPr>
          <p:cNvSpPr txBox="1"/>
          <p:nvPr/>
        </p:nvSpPr>
        <p:spPr>
          <a:xfrm>
            <a:off x="237264" y="1861876"/>
            <a:ext cx="11074185" cy="43704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latin typeface="Garamond"/>
                <a:cs typeface="Calibri"/>
              </a:rPr>
              <a:t>Structure of the Admissions process:</a:t>
            </a:r>
          </a:p>
          <a:p>
            <a:endParaRPr lang="en-GB" sz="2000" b="1" dirty="0">
              <a:latin typeface="Garamond"/>
              <a:cs typeface="Calibri"/>
            </a:endParaRPr>
          </a:p>
          <a:p>
            <a:pPr marL="342900" indent="-342900">
              <a:buFont typeface="Arial"/>
              <a:buChar char="•"/>
            </a:pPr>
            <a:r>
              <a:rPr lang="en-GB" sz="2000" b="1" dirty="0">
                <a:latin typeface="Garamond"/>
                <a:cs typeface="Calibri"/>
              </a:rPr>
              <a:t>Digital Entrance Assessment Part 1: Adaptive Assessment (60 mins)</a:t>
            </a:r>
            <a:endParaRPr lang="en-GB" dirty="0">
              <a:ea typeface="Calibri" panose="020F0502020204030204"/>
              <a:cs typeface="Calibri" panose="020F0502020204030204"/>
            </a:endParaRPr>
          </a:p>
          <a:p>
            <a:endParaRPr lang="en-GB" sz="2000" dirty="0">
              <a:latin typeface="Garamond"/>
              <a:cs typeface="Calibri"/>
            </a:endParaRPr>
          </a:p>
          <a:p>
            <a:pPr marL="342900" indent="-342900">
              <a:buFont typeface="Arial"/>
              <a:buChar char="•"/>
            </a:pPr>
            <a:r>
              <a:rPr lang="en-GB" sz="2000" b="1" dirty="0">
                <a:latin typeface="Garamond"/>
                <a:cs typeface="Calibri"/>
              </a:rPr>
              <a:t>Digital Entrance Assessment Part 2: Non-Adaptive Assessment (60 mins)</a:t>
            </a:r>
          </a:p>
          <a:p>
            <a:endParaRPr lang="en-GB" sz="2000" b="1" dirty="0">
              <a:latin typeface="Garamond"/>
              <a:cs typeface="Calibri"/>
            </a:endParaRPr>
          </a:p>
          <a:p>
            <a:pPr marL="342900" indent="-342900">
              <a:buFont typeface="Arial"/>
              <a:buChar char="•"/>
            </a:pPr>
            <a:r>
              <a:rPr lang="en-GB" sz="2000" b="1" dirty="0">
                <a:latin typeface="Garamond"/>
                <a:cs typeface="Calibri"/>
              </a:rPr>
              <a:t>The Interview ( 20 mins)</a:t>
            </a:r>
          </a:p>
          <a:p>
            <a:endParaRPr lang="en-GB" sz="2000" dirty="0">
              <a:latin typeface="Garamond"/>
              <a:cs typeface="Calibri"/>
            </a:endParaRPr>
          </a:p>
          <a:p>
            <a:pPr marL="342900" indent="-342900">
              <a:buFont typeface="Arial"/>
              <a:buChar char="•"/>
            </a:pPr>
            <a:r>
              <a:rPr lang="en-GB" sz="2000" b="1" dirty="0">
                <a:latin typeface="Garamond"/>
                <a:cs typeface="Calibri"/>
              </a:rPr>
              <a:t>The Collaborative Task (25 mins)</a:t>
            </a:r>
          </a:p>
          <a:p>
            <a:pPr marL="342900" indent="-342900">
              <a:buFont typeface="Arial"/>
              <a:buChar char="•"/>
            </a:pPr>
            <a:endParaRPr lang="en-GB" sz="2000" b="1" dirty="0">
              <a:latin typeface="Garamond"/>
              <a:cs typeface="Calibri"/>
            </a:endParaRPr>
          </a:p>
          <a:p>
            <a:pPr marL="342900" indent="-342900">
              <a:buFont typeface="Arial"/>
              <a:buChar char="•"/>
            </a:pPr>
            <a:r>
              <a:rPr lang="en-GB" sz="2000" b="1" dirty="0">
                <a:latin typeface="Garamond"/>
                <a:cs typeface="Calibri"/>
              </a:rPr>
              <a:t>Reference</a:t>
            </a:r>
          </a:p>
          <a:p>
            <a:endParaRPr lang="en-GB" sz="2000" dirty="0">
              <a:latin typeface="Garamond"/>
              <a:cs typeface="Calibri"/>
            </a:endParaRPr>
          </a:p>
          <a:p>
            <a:endParaRPr lang="en-GB" sz="2000" dirty="0">
              <a:latin typeface="Garamond"/>
              <a:cs typeface="Calibri"/>
            </a:endParaRPr>
          </a:p>
          <a:p>
            <a:endParaRPr lang="en-GB" dirty="0">
              <a:latin typeface="Calibri" panose="020F0502020204030204"/>
              <a:ea typeface="Calibri" panose="020F0502020204030204"/>
              <a:cs typeface="Calibri"/>
            </a:endParaRPr>
          </a:p>
        </p:txBody>
      </p:sp>
      <p:pic>
        <p:nvPicPr>
          <p:cNvPr id="4" name="Picture 4" descr="Logo, company name&#10;&#10;Description automatically generated">
            <a:extLst>
              <a:ext uri="{FF2B5EF4-FFF2-40B4-BE49-F238E27FC236}">
                <a16:creationId xmlns:a16="http://schemas.microsoft.com/office/drawing/2014/main" id="{DBCC023E-A463-EBC3-955A-441DF68D4177}"/>
              </a:ext>
            </a:extLst>
          </p:cNvPr>
          <p:cNvPicPr>
            <a:picLocks noChangeAspect="1"/>
          </p:cNvPicPr>
          <p:nvPr/>
        </p:nvPicPr>
        <p:blipFill>
          <a:blip r:embed="rId2"/>
          <a:stretch>
            <a:fillRect/>
          </a:stretch>
        </p:blipFill>
        <p:spPr>
          <a:xfrm>
            <a:off x="10404353" y="5407391"/>
            <a:ext cx="1465141" cy="1259987"/>
          </a:xfrm>
          <a:prstGeom prst="rect">
            <a:avLst/>
          </a:prstGeom>
        </p:spPr>
      </p:pic>
    </p:spTree>
    <p:extLst>
      <p:ext uri="{BB962C8B-B14F-4D97-AF65-F5344CB8AC3E}">
        <p14:creationId xmlns:p14="http://schemas.microsoft.com/office/powerpoint/2010/main" val="2504809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421C5A-9434-4E28-9FC1-AA70BD7717F5}"/>
              </a:ext>
            </a:extLst>
          </p:cNvPr>
          <p:cNvSpPr/>
          <p:nvPr/>
        </p:nvSpPr>
        <p:spPr>
          <a:xfrm>
            <a:off x="0" y="4271"/>
            <a:ext cx="12192000" cy="171453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5400" dirty="0">
              <a:solidFill>
                <a:srgbClr val="FFC000"/>
              </a:solidFill>
              <a:latin typeface="Adobe Garamond Pro" panose="02020502060506020403" pitchFamily="18" charset="0"/>
            </a:endParaRPr>
          </a:p>
          <a:p>
            <a:pPr algn="ctr"/>
            <a:r>
              <a:rPr lang="en-GB" sz="5400" dirty="0">
                <a:solidFill>
                  <a:srgbClr val="FFC000"/>
                </a:solidFill>
                <a:latin typeface="Adobe Garamond Pro"/>
              </a:rPr>
              <a:t>11+ Admissions Process 2024</a:t>
            </a:r>
            <a:r>
              <a:rPr lang="en-GB" sz="5400" dirty="0">
                <a:solidFill>
                  <a:srgbClr val="7030A0"/>
                </a:solidFill>
                <a:latin typeface="Adobe Garamond Pro"/>
              </a:rPr>
              <a:t>  </a:t>
            </a:r>
            <a:br>
              <a:rPr lang="en-GB" sz="5400" dirty="0">
                <a:latin typeface="Adobe Garamond Pro" panose="02020502060506020403" pitchFamily="18" charset="0"/>
              </a:rPr>
            </a:br>
            <a:endParaRPr lang="en-GB" sz="5400" dirty="0">
              <a:solidFill>
                <a:srgbClr val="FFC000"/>
              </a:solidFill>
              <a:latin typeface="Adobe Garamond Pro" panose="02020502060506020403" pitchFamily="18" charset="0"/>
            </a:endParaRPr>
          </a:p>
        </p:txBody>
      </p:sp>
      <p:sp>
        <p:nvSpPr>
          <p:cNvPr id="2" name="TextBox 1">
            <a:extLst>
              <a:ext uri="{FF2B5EF4-FFF2-40B4-BE49-F238E27FC236}">
                <a16:creationId xmlns:a16="http://schemas.microsoft.com/office/drawing/2014/main" id="{A7F61FAA-07E3-4F51-959D-FE02E2FCF302}"/>
              </a:ext>
            </a:extLst>
          </p:cNvPr>
          <p:cNvSpPr txBox="1"/>
          <p:nvPr/>
        </p:nvSpPr>
        <p:spPr>
          <a:xfrm>
            <a:off x="215799" y="1915538"/>
            <a:ext cx="11074185" cy="406265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latin typeface="Garamond"/>
                <a:cs typeface="Calibri"/>
              </a:rPr>
              <a:t>Digital Entrance Assessment Part 1: Adaptive Assessment (60 mins)</a:t>
            </a:r>
            <a:endParaRPr lang="en-US" dirty="0">
              <a:latin typeface="Calibri" panose="020F0502020204030204"/>
              <a:cs typeface="Calibri"/>
            </a:endParaRPr>
          </a:p>
          <a:p>
            <a:endParaRPr lang="en-GB" sz="2000" b="1" dirty="0">
              <a:latin typeface="Garamond"/>
              <a:cs typeface="Calibri"/>
            </a:endParaRPr>
          </a:p>
          <a:p>
            <a:r>
              <a:rPr lang="en-GB" sz="2000" dirty="0">
                <a:latin typeface="Garamond"/>
                <a:ea typeface="+mn-lt"/>
                <a:cs typeface="+mn-lt"/>
              </a:rPr>
              <a:t>This section is a digital test and is adaptive, so the questions will get easier or more challenging dependent on how the candidate is answering them. This section of the assessment is one hour in length. Part one includes:</a:t>
            </a:r>
            <a:endParaRPr lang="en-GB">
              <a:latin typeface="Garamond"/>
              <a:ea typeface="+mn-lt"/>
              <a:cs typeface="+mn-lt"/>
            </a:endParaRPr>
          </a:p>
          <a:p>
            <a:endParaRPr lang="en-GB" sz="2000" dirty="0">
              <a:latin typeface="Garamond"/>
              <a:ea typeface="+mn-lt"/>
              <a:cs typeface="+mn-lt"/>
            </a:endParaRPr>
          </a:p>
          <a:p>
            <a:r>
              <a:rPr lang="en-GB" sz="2000" dirty="0">
                <a:latin typeface="Garamond"/>
                <a:ea typeface="+mn-lt"/>
                <a:cs typeface="+mn-lt"/>
              </a:rPr>
              <a:t>• Mathematics (non-calculator - 25 minutes)</a:t>
            </a:r>
            <a:endParaRPr lang="en-GB">
              <a:latin typeface="Garamond"/>
              <a:ea typeface="+mn-lt"/>
              <a:cs typeface="+mn-lt"/>
            </a:endParaRPr>
          </a:p>
          <a:p>
            <a:r>
              <a:rPr lang="en-GB" sz="2000" dirty="0">
                <a:latin typeface="Garamond"/>
                <a:ea typeface="+mn-lt"/>
                <a:cs typeface="+mn-lt"/>
              </a:rPr>
              <a:t>• English (15 minutes)</a:t>
            </a:r>
            <a:endParaRPr lang="en-GB">
              <a:latin typeface="Garamond"/>
              <a:ea typeface="+mn-lt"/>
              <a:cs typeface="+mn-lt"/>
            </a:endParaRPr>
          </a:p>
          <a:p>
            <a:r>
              <a:rPr lang="en-GB" sz="2000" dirty="0">
                <a:latin typeface="Garamond"/>
                <a:ea typeface="+mn-lt"/>
                <a:cs typeface="+mn-lt"/>
              </a:rPr>
              <a:t>• Verbal reasoning (10 minutes).  This section assesses candidates’ ability to reason and solve problems with written information</a:t>
            </a:r>
            <a:endParaRPr lang="en-GB">
              <a:latin typeface="Garamond"/>
              <a:ea typeface="+mn-lt"/>
              <a:cs typeface="+mn-lt"/>
            </a:endParaRPr>
          </a:p>
          <a:p>
            <a:r>
              <a:rPr lang="en-GB" sz="2000" dirty="0">
                <a:latin typeface="Garamond"/>
                <a:ea typeface="+mn-lt"/>
                <a:cs typeface="+mn-lt"/>
              </a:rPr>
              <a:t>• Non-verbal reasoning (10 minutes) assesses the candidates’ ability to identify patterns and think logically</a:t>
            </a:r>
            <a:endParaRPr lang="en-GB">
              <a:latin typeface="Garamond"/>
              <a:ea typeface="+mn-lt"/>
              <a:cs typeface="+mn-lt"/>
            </a:endParaRPr>
          </a:p>
          <a:p>
            <a:endParaRPr lang="en-GB" sz="2000" dirty="0">
              <a:latin typeface="Garamond"/>
              <a:cs typeface="Calibri"/>
            </a:endParaRPr>
          </a:p>
          <a:p>
            <a:endParaRPr lang="en-GB" sz="2000" dirty="0">
              <a:latin typeface="Garamond"/>
              <a:cs typeface="Calibri"/>
            </a:endParaRPr>
          </a:p>
          <a:p>
            <a:endParaRPr lang="en-GB" dirty="0">
              <a:latin typeface="Calibri" panose="020F0502020204030204"/>
              <a:cs typeface="Calibri"/>
            </a:endParaRPr>
          </a:p>
        </p:txBody>
      </p:sp>
      <p:pic>
        <p:nvPicPr>
          <p:cNvPr id="4" name="Picture 4" descr="Logo, company name&#10;&#10;Description automatically generated">
            <a:extLst>
              <a:ext uri="{FF2B5EF4-FFF2-40B4-BE49-F238E27FC236}">
                <a16:creationId xmlns:a16="http://schemas.microsoft.com/office/drawing/2014/main" id="{DBCC023E-A463-EBC3-955A-441DF68D4177}"/>
              </a:ext>
            </a:extLst>
          </p:cNvPr>
          <p:cNvPicPr>
            <a:picLocks noChangeAspect="1"/>
          </p:cNvPicPr>
          <p:nvPr/>
        </p:nvPicPr>
        <p:blipFill>
          <a:blip r:embed="rId2"/>
          <a:stretch>
            <a:fillRect/>
          </a:stretch>
        </p:blipFill>
        <p:spPr>
          <a:xfrm>
            <a:off x="10404353" y="5407391"/>
            <a:ext cx="1465141" cy="1259987"/>
          </a:xfrm>
          <a:prstGeom prst="rect">
            <a:avLst/>
          </a:prstGeom>
        </p:spPr>
      </p:pic>
    </p:spTree>
    <p:extLst>
      <p:ext uri="{BB962C8B-B14F-4D97-AF65-F5344CB8AC3E}">
        <p14:creationId xmlns:p14="http://schemas.microsoft.com/office/powerpoint/2010/main" val="4182226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421C5A-9434-4E28-9FC1-AA70BD7717F5}"/>
              </a:ext>
            </a:extLst>
          </p:cNvPr>
          <p:cNvSpPr/>
          <p:nvPr/>
        </p:nvSpPr>
        <p:spPr>
          <a:xfrm>
            <a:off x="0" y="4271"/>
            <a:ext cx="12192000" cy="171453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5400" dirty="0">
              <a:solidFill>
                <a:srgbClr val="FFC000"/>
              </a:solidFill>
              <a:latin typeface="Adobe Garamond Pro" panose="02020502060506020403" pitchFamily="18" charset="0"/>
            </a:endParaRPr>
          </a:p>
          <a:p>
            <a:pPr algn="ctr"/>
            <a:r>
              <a:rPr lang="en-GB" sz="5400" dirty="0">
                <a:solidFill>
                  <a:srgbClr val="FFC000"/>
                </a:solidFill>
                <a:latin typeface="Adobe Garamond Pro"/>
              </a:rPr>
              <a:t>11+ Admissions Process 2024</a:t>
            </a:r>
            <a:r>
              <a:rPr lang="en-GB" sz="5400" dirty="0">
                <a:solidFill>
                  <a:srgbClr val="7030A0"/>
                </a:solidFill>
                <a:latin typeface="Adobe Garamond Pro"/>
              </a:rPr>
              <a:t>  </a:t>
            </a:r>
            <a:br>
              <a:rPr lang="en-GB" sz="5400" dirty="0">
                <a:latin typeface="Adobe Garamond Pro" panose="02020502060506020403" pitchFamily="18" charset="0"/>
              </a:rPr>
            </a:br>
            <a:endParaRPr lang="en-GB" sz="5400" dirty="0">
              <a:solidFill>
                <a:srgbClr val="FFC000"/>
              </a:solidFill>
              <a:latin typeface="Adobe Garamond Pro" panose="02020502060506020403" pitchFamily="18" charset="0"/>
            </a:endParaRPr>
          </a:p>
        </p:txBody>
      </p:sp>
      <p:sp>
        <p:nvSpPr>
          <p:cNvPr id="2" name="TextBox 1">
            <a:extLst>
              <a:ext uri="{FF2B5EF4-FFF2-40B4-BE49-F238E27FC236}">
                <a16:creationId xmlns:a16="http://schemas.microsoft.com/office/drawing/2014/main" id="{A7F61FAA-07E3-4F51-959D-FE02E2FCF302}"/>
              </a:ext>
            </a:extLst>
          </p:cNvPr>
          <p:cNvSpPr txBox="1"/>
          <p:nvPr/>
        </p:nvSpPr>
        <p:spPr>
          <a:xfrm>
            <a:off x="183602" y="1861876"/>
            <a:ext cx="11074185" cy="437042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latin typeface="Garamond"/>
                <a:cs typeface="Calibri"/>
              </a:rPr>
              <a:t>Digital Entrance Assessment Part 2: Non-Adaptive Assessment (60 mins)</a:t>
            </a:r>
            <a:endParaRPr lang="en-US" dirty="0"/>
          </a:p>
          <a:p>
            <a:endParaRPr lang="en-GB" sz="2000" b="1" dirty="0">
              <a:latin typeface="Garamond"/>
              <a:cs typeface="Calibri"/>
            </a:endParaRPr>
          </a:p>
          <a:p>
            <a:r>
              <a:rPr lang="en-GB" sz="2000" dirty="0">
                <a:ea typeface="+mn-lt"/>
                <a:cs typeface="+mn-lt"/>
              </a:rPr>
              <a:t>T</a:t>
            </a:r>
            <a:r>
              <a:rPr lang="en-GB" sz="2000" dirty="0">
                <a:latin typeface="Garamond"/>
                <a:ea typeface="+mn-lt"/>
                <a:cs typeface="+mn-lt"/>
              </a:rPr>
              <a:t>his test section is non-adaptive, so the difficulty level of each question is not based on the candidate’s previous responses. It assesses aptitude and provides insight into learning behaviours. Candidates who are intrinsically motivated learners and have the resilience to persevere or consider a problem for a sustained period will likely perform well in this section.</a:t>
            </a:r>
            <a:endParaRPr lang="en-GB">
              <a:latin typeface="Garamond"/>
            </a:endParaRPr>
          </a:p>
          <a:p>
            <a:r>
              <a:rPr lang="en-GB" sz="2000" dirty="0">
                <a:latin typeface="Garamond"/>
                <a:ea typeface="+mn-lt"/>
                <a:cs typeface="+mn-lt"/>
              </a:rPr>
              <a:t>Part two includes:</a:t>
            </a:r>
            <a:endParaRPr lang="en-GB">
              <a:latin typeface="Garamond"/>
            </a:endParaRPr>
          </a:p>
          <a:p>
            <a:endParaRPr lang="en-GB" sz="2000" dirty="0">
              <a:latin typeface="Garamond"/>
              <a:ea typeface="+mn-lt"/>
              <a:cs typeface="+mn-lt"/>
            </a:endParaRPr>
          </a:p>
          <a:p>
            <a:r>
              <a:rPr lang="en-GB" sz="2000" dirty="0">
                <a:latin typeface="Garamond"/>
                <a:ea typeface="+mn-lt"/>
                <a:cs typeface="+mn-lt"/>
              </a:rPr>
              <a:t>• Puzzles and problem solving (10 minutes)</a:t>
            </a:r>
            <a:endParaRPr lang="en-GB" dirty="0">
              <a:latin typeface="Garamond"/>
            </a:endParaRPr>
          </a:p>
          <a:p>
            <a:r>
              <a:rPr lang="en-GB" sz="2000" dirty="0">
                <a:latin typeface="Garamond"/>
                <a:ea typeface="+mn-lt"/>
                <a:cs typeface="+mn-lt"/>
              </a:rPr>
              <a:t>• Creative Comprehension (20 minutes)</a:t>
            </a:r>
            <a:endParaRPr lang="en-GB" dirty="0">
              <a:latin typeface="Garamond"/>
            </a:endParaRPr>
          </a:p>
          <a:p>
            <a:r>
              <a:rPr lang="en-GB" sz="2000" dirty="0">
                <a:latin typeface="Garamond"/>
                <a:ea typeface="+mn-lt"/>
                <a:cs typeface="+mn-lt"/>
              </a:rPr>
              <a:t>• A written, paper-based, assessment of written English (30 minutes)</a:t>
            </a:r>
            <a:endParaRPr lang="en-GB">
              <a:latin typeface="Garamond"/>
              <a:cs typeface="Calibri" panose="020F0502020204030204"/>
            </a:endParaRPr>
          </a:p>
          <a:p>
            <a:endParaRPr lang="en-GB" sz="2000" dirty="0">
              <a:latin typeface="Garamond"/>
              <a:cs typeface="Calibri"/>
            </a:endParaRPr>
          </a:p>
          <a:p>
            <a:endParaRPr lang="en-GB" sz="2000" dirty="0">
              <a:latin typeface="Garamond"/>
              <a:cs typeface="Calibri"/>
            </a:endParaRPr>
          </a:p>
          <a:p>
            <a:endParaRPr lang="en-GB" dirty="0">
              <a:latin typeface="Calibri" panose="020F0502020204030204"/>
              <a:cs typeface="Calibri"/>
            </a:endParaRPr>
          </a:p>
        </p:txBody>
      </p:sp>
      <p:pic>
        <p:nvPicPr>
          <p:cNvPr id="4" name="Picture 4" descr="Logo, company name&#10;&#10;Description automatically generated">
            <a:extLst>
              <a:ext uri="{FF2B5EF4-FFF2-40B4-BE49-F238E27FC236}">
                <a16:creationId xmlns:a16="http://schemas.microsoft.com/office/drawing/2014/main" id="{DBCC023E-A463-EBC3-955A-441DF68D4177}"/>
              </a:ext>
            </a:extLst>
          </p:cNvPr>
          <p:cNvPicPr>
            <a:picLocks noChangeAspect="1"/>
          </p:cNvPicPr>
          <p:nvPr/>
        </p:nvPicPr>
        <p:blipFill>
          <a:blip r:embed="rId2"/>
          <a:stretch>
            <a:fillRect/>
          </a:stretch>
        </p:blipFill>
        <p:spPr>
          <a:xfrm>
            <a:off x="10404353" y="5407391"/>
            <a:ext cx="1465141" cy="1259987"/>
          </a:xfrm>
          <a:prstGeom prst="rect">
            <a:avLst/>
          </a:prstGeom>
        </p:spPr>
      </p:pic>
    </p:spTree>
    <p:extLst>
      <p:ext uri="{BB962C8B-B14F-4D97-AF65-F5344CB8AC3E}">
        <p14:creationId xmlns:p14="http://schemas.microsoft.com/office/powerpoint/2010/main" val="1093744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421C5A-9434-4E28-9FC1-AA70BD7717F5}"/>
              </a:ext>
            </a:extLst>
          </p:cNvPr>
          <p:cNvSpPr/>
          <p:nvPr/>
        </p:nvSpPr>
        <p:spPr>
          <a:xfrm>
            <a:off x="0" y="4271"/>
            <a:ext cx="12192000" cy="171453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5400" dirty="0">
              <a:solidFill>
                <a:srgbClr val="FFC000"/>
              </a:solidFill>
              <a:latin typeface="Adobe Garamond Pro" panose="02020502060506020403" pitchFamily="18" charset="0"/>
            </a:endParaRPr>
          </a:p>
          <a:p>
            <a:pPr algn="ctr"/>
            <a:r>
              <a:rPr lang="en-GB" sz="5400" dirty="0">
                <a:solidFill>
                  <a:srgbClr val="FFC000"/>
                </a:solidFill>
                <a:latin typeface="Adobe Garamond Pro"/>
              </a:rPr>
              <a:t>11+ Admissions Process 2024</a:t>
            </a:r>
            <a:r>
              <a:rPr lang="en-GB" sz="5400" dirty="0">
                <a:solidFill>
                  <a:srgbClr val="7030A0"/>
                </a:solidFill>
                <a:latin typeface="Adobe Garamond Pro"/>
              </a:rPr>
              <a:t>  </a:t>
            </a:r>
            <a:br>
              <a:rPr lang="en-GB" sz="5400" dirty="0">
                <a:latin typeface="Adobe Garamond Pro" panose="02020502060506020403" pitchFamily="18" charset="0"/>
              </a:rPr>
            </a:br>
            <a:endParaRPr lang="en-GB" sz="5400" dirty="0">
              <a:solidFill>
                <a:srgbClr val="FFC000"/>
              </a:solidFill>
              <a:latin typeface="Adobe Garamond Pro" panose="02020502060506020403" pitchFamily="18" charset="0"/>
            </a:endParaRPr>
          </a:p>
        </p:txBody>
      </p:sp>
      <p:sp>
        <p:nvSpPr>
          <p:cNvPr id="2" name="TextBox 1">
            <a:extLst>
              <a:ext uri="{FF2B5EF4-FFF2-40B4-BE49-F238E27FC236}">
                <a16:creationId xmlns:a16="http://schemas.microsoft.com/office/drawing/2014/main" id="{A7F61FAA-07E3-4F51-959D-FE02E2FCF302}"/>
              </a:ext>
            </a:extLst>
          </p:cNvPr>
          <p:cNvSpPr txBox="1"/>
          <p:nvPr/>
        </p:nvSpPr>
        <p:spPr>
          <a:xfrm>
            <a:off x="237264" y="1990664"/>
            <a:ext cx="11074185" cy="77559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latin typeface="Garamond"/>
                <a:cs typeface="Calibri"/>
              </a:rPr>
              <a:t>The Interview (20 mins)</a:t>
            </a:r>
            <a:endParaRPr lang="en-US" dirty="0"/>
          </a:p>
          <a:p>
            <a:endParaRPr lang="en-GB" sz="2000" b="1" dirty="0">
              <a:latin typeface="Garamond"/>
              <a:cs typeface="Calibri"/>
            </a:endParaRPr>
          </a:p>
          <a:p>
            <a:r>
              <a:rPr lang="en-GB" sz="2000" dirty="0">
                <a:latin typeface="Garamond"/>
                <a:cs typeface="Calibri"/>
              </a:rPr>
              <a:t>As in previous years all pupils will be interviewed to allow a more holistic assessment of each pupil and to understand whether Forest would be the appropriate setting for them to grow and thrive. There are three sections to the interview where we hope pupils will be able to show their authentic selves. Alongside the Collaborative Task the interview will allow a focus personal development. The mark scheme reflects performance in each of these three sections and the Interview will now be in person.</a:t>
            </a:r>
          </a:p>
          <a:p>
            <a:endParaRPr lang="en-GB" sz="2000" dirty="0">
              <a:latin typeface="Garamond"/>
              <a:cs typeface="Calibri"/>
            </a:endParaRPr>
          </a:p>
          <a:p>
            <a:pPr marL="457200" indent="-457200">
              <a:buFont typeface="Arial"/>
              <a:buChar char="•"/>
            </a:pPr>
            <a:r>
              <a:rPr lang="en-GB" sz="2000" dirty="0">
                <a:latin typeface="Garamond"/>
                <a:cs typeface="Calibri"/>
              </a:rPr>
              <a:t>Transition to Senior School</a:t>
            </a:r>
          </a:p>
          <a:p>
            <a:pPr marL="457200" indent="-457200">
              <a:buFont typeface="Arial"/>
              <a:buChar char="•"/>
            </a:pPr>
            <a:r>
              <a:rPr lang="en-GB" sz="2000" dirty="0">
                <a:latin typeface="Garamond"/>
                <a:cs typeface="Calibri"/>
              </a:rPr>
              <a:t>The Forest Learner</a:t>
            </a:r>
          </a:p>
          <a:p>
            <a:pPr marL="457200" indent="-457200">
              <a:buFont typeface="Arial"/>
              <a:buChar char="•"/>
            </a:pPr>
            <a:r>
              <a:rPr lang="en-GB" sz="2000" dirty="0">
                <a:latin typeface="Garamond"/>
                <a:ea typeface="Calibri" panose="020F0502020204030204"/>
                <a:cs typeface="Calibri"/>
              </a:rPr>
              <a:t>Personal Development</a:t>
            </a:r>
          </a:p>
          <a:p>
            <a:pPr marL="457200" indent="-457200">
              <a:buFont typeface="Arial"/>
              <a:buChar char="•"/>
            </a:pPr>
            <a:endParaRPr lang="en-GB" sz="2000" dirty="0">
              <a:latin typeface="Garamond"/>
              <a:ea typeface="Calibri" panose="020F0502020204030204"/>
              <a:cs typeface="Calibri"/>
            </a:endParaRPr>
          </a:p>
          <a:p>
            <a:pPr marL="457200" indent="-457200">
              <a:buFont typeface="Arial"/>
              <a:buChar char="•"/>
            </a:pPr>
            <a:endParaRPr lang="en-GB" sz="2000" dirty="0">
              <a:latin typeface="Garamond"/>
              <a:ea typeface="Calibri" panose="020F0502020204030204"/>
              <a:cs typeface="Calibri"/>
            </a:endParaRPr>
          </a:p>
          <a:p>
            <a:endParaRPr lang="en-GB" sz="2000" b="1" dirty="0">
              <a:latin typeface="Garamond"/>
              <a:ea typeface="Calibri" panose="020F0502020204030204"/>
              <a:cs typeface="Calibri"/>
            </a:endParaRPr>
          </a:p>
          <a:p>
            <a:endParaRPr lang="en-GB" sz="2000" b="1" dirty="0">
              <a:latin typeface="Garamond"/>
              <a:ea typeface="Calibri" panose="020F0502020204030204"/>
              <a:cs typeface="Calibri"/>
            </a:endParaRPr>
          </a:p>
          <a:p>
            <a:endParaRPr lang="en-GB" sz="2000" b="1" dirty="0">
              <a:latin typeface="Garamond"/>
              <a:ea typeface="Calibri" panose="020F0502020204030204"/>
              <a:cs typeface="Calibri"/>
            </a:endParaRPr>
          </a:p>
          <a:p>
            <a:endParaRPr lang="en-GB" sz="2000" b="1" dirty="0">
              <a:latin typeface="Garamond"/>
              <a:ea typeface="Calibri" panose="020F0502020204030204"/>
              <a:cs typeface="Calibri"/>
            </a:endParaRPr>
          </a:p>
          <a:p>
            <a:endParaRPr lang="en-GB" sz="2000" b="1" dirty="0">
              <a:latin typeface="Garamond"/>
              <a:ea typeface="Calibri" panose="020F0502020204030204"/>
              <a:cs typeface="Calibri"/>
            </a:endParaRPr>
          </a:p>
          <a:p>
            <a:endParaRPr lang="en-GB" sz="2000" b="1" dirty="0">
              <a:latin typeface="Garamond"/>
              <a:ea typeface="Calibri" panose="020F0502020204030204"/>
              <a:cs typeface="Calibri"/>
            </a:endParaRPr>
          </a:p>
          <a:p>
            <a:endParaRPr lang="en-GB" sz="2000" b="1" dirty="0">
              <a:latin typeface="Garamond"/>
              <a:ea typeface="Calibri" panose="020F0502020204030204"/>
              <a:cs typeface="Calibri"/>
            </a:endParaRPr>
          </a:p>
          <a:p>
            <a:endParaRPr lang="en-GB" sz="2000" b="1" dirty="0">
              <a:latin typeface="Garamond"/>
              <a:ea typeface="Calibri" panose="020F0502020204030204"/>
              <a:cs typeface="Calibri"/>
            </a:endParaRPr>
          </a:p>
          <a:p>
            <a:endParaRPr lang="en-GB" sz="2000" b="1" dirty="0">
              <a:latin typeface="Garamond"/>
              <a:ea typeface="Calibri" panose="020F0502020204030204"/>
              <a:cs typeface="Calibri"/>
            </a:endParaRPr>
          </a:p>
          <a:p>
            <a:endParaRPr lang="en-GB" sz="2000" dirty="0">
              <a:latin typeface="Garamond"/>
              <a:ea typeface="Calibri" panose="020F0502020204030204"/>
              <a:cs typeface="Calibri"/>
            </a:endParaRPr>
          </a:p>
          <a:p>
            <a:endParaRPr lang="en-GB" sz="2000" dirty="0">
              <a:latin typeface="Garamond"/>
              <a:ea typeface="Calibri" panose="020F0502020204030204"/>
              <a:cs typeface="Calibri"/>
            </a:endParaRPr>
          </a:p>
          <a:p>
            <a:endParaRPr lang="en-GB" dirty="0">
              <a:latin typeface="Calibri" panose="020F0502020204030204"/>
              <a:ea typeface="Calibri" panose="020F0502020204030204"/>
              <a:cs typeface="Calibri"/>
            </a:endParaRPr>
          </a:p>
        </p:txBody>
      </p:sp>
      <p:pic>
        <p:nvPicPr>
          <p:cNvPr id="4" name="Picture 4" descr="Logo, company name&#10;&#10;Description automatically generated">
            <a:extLst>
              <a:ext uri="{FF2B5EF4-FFF2-40B4-BE49-F238E27FC236}">
                <a16:creationId xmlns:a16="http://schemas.microsoft.com/office/drawing/2014/main" id="{DBCC023E-A463-EBC3-955A-441DF68D4177}"/>
              </a:ext>
            </a:extLst>
          </p:cNvPr>
          <p:cNvPicPr>
            <a:picLocks noChangeAspect="1"/>
          </p:cNvPicPr>
          <p:nvPr/>
        </p:nvPicPr>
        <p:blipFill>
          <a:blip r:embed="rId2"/>
          <a:stretch>
            <a:fillRect/>
          </a:stretch>
        </p:blipFill>
        <p:spPr>
          <a:xfrm>
            <a:off x="10404353" y="5407391"/>
            <a:ext cx="1465141" cy="1259987"/>
          </a:xfrm>
          <a:prstGeom prst="rect">
            <a:avLst/>
          </a:prstGeom>
        </p:spPr>
      </p:pic>
    </p:spTree>
    <p:extLst>
      <p:ext uri="{BB962C8B-B14F-4D97-AF65-F5344CB8AC3E}">
        <p14:creationId xmlns:p14="http://schemas.microsoft.com/office/powerpoint/2010/main" val="767943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421C5A-9434-4E28-9FC1-AA70BD7717F5}"/>
              </a:ext>
            </a:extLst>
          </p:cNvPr>
          <p:cNvSpPr/>
          <p:nvPr/>
        </p:nvSpPr>
        <p:spPr>
          <a:xfrm>
            <a:off x="0" y="4271"/>
            <a:ext cx="12192000" cy="171453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5400" dirty="0">
              <a:solidFill>
                <a:srgbClr val="FFC000"/>
              </a:solidFill>
              <a:latin typeface="Adobe Garamond Pro" panose="02020502060506020403" pitchFamily="18" charset="0"/>
            </a:endParaRPr>
          </a:p>
          <a:p>
            <a:pPr algn="ctr"/>
            <a:r>
              <a:rPr lang="en-GB" sz="5400" dirty="0">
                <a:solidFill>
                  <a:srgbClr val="FFC000"/>
                </a:solidFill>
                <a:latin typeface="Adobe Garamond Pro"/>
              </a:rPr>
              <a:t>11+ Admissions </a:t>
            </a:r>
            <a:r>
              <a:rPr lang="en-GB" sz="5400">
                <a:solidFill>
                  <a:srgbClr val="FFC000"/>
                </a:solidFill>
                <a:latin typeface="Adobe Garamond Pro"/>
              </a:rPr>
              <a:t>Process 2024</a:t>
            </a:r>
            <a:r>
              <a:rPr lang="en-GB" sz="5400">
                <a:solidFill>
                  <a:srgbClr val="7030A0"/>
                </a:solidFill>
                <a:latin typeface="Adobe Garamond Pro"/>
              </a:rPr>
              <a:t>  </a:t>
            </a:r>
            <a:br>
              <a:rPr lang="en-GB" sz="5400" dirty="0">
                <a:latin typeface="Adobe Garamond Pro" panose="02020502060506020403" pitchFamily="18" charset="0"/>
              </a:rPr>
            </a:br>
            <a:endParaRPr lang="en-GB" sz="5400">
              <a:solidFill>
                <a:srgbClr val="FFC000"/>
              </a:solidFill>
              <a:latin typeface="Adobe Garamond Pro" panose="02020502060506020403" pitchFamily="18" charset="0"/>
            </a:endParaRPr>
          </a:p>
        </p:txBody>
      </p:sp>
      <p:sp>
        <p:nvSpPr>
          <p:cNvPr id="2" name="TextBox 1">
            <a:extLst>
              <a:ext uri="{FF2B5EF4-FFF2-40B4-BE49-F238E27FC236}">
                <a16:creationId xmlns:a16="http://schemas.microsoft.com/office/drawing/2014/main" id="{A7F61FAA-07E3-4F51-959D-FE02E2FCF302}"/>
              </a:ext>
            </a:extLst>
          </p:cNvPr>
          <p:cNvSpPr txBox="1"/>
          <p:nvPr/>
        </p:nvSpPr>
        <p:spPr>
          <a:xfrm>
            <a:off x="258728" y="2140918"/>
            <a:ext cx="11492748" cy="43396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latin typeface="Garamond"/>
                <a:cs typeface="Calibri"/>
              </a:rPr>
              <a:t>The Collaborative Task (25 mins)</a:t>
            </a:r>
            <a:endParaRPr lang="en-US" dirty="0"/>
          </a:p>
          <a:p>
            <a:endParaRPr lang="en-GB" sz="2000" dirty="0">
              <a:latin typeface="Garamond"/>
              <a:cs typeface="Calibri"/>
            </a:endParaRPr>
          </a:p>
          <a:p>
            <a:r>
              <a:rPr lang="en-GB" sz="2400" b="1" dirty="0">
                <a:latin typeface="Garamond"/>
                <a:cs typeface="Calibri"/>
              </a:rPr>
              <a:t>Why introduce the Collaborative Task? </a:t>
            </a:r>
            <a:endParaRPr lang="en-GB" sz="2400" b="1">
              <a:cs typeface="Calibri"/>
            </a:endParaRPr>
          </a:p>
          <a:p>
            <a:endParaRPr lang="en-GB" sz="2400" b="1" dirty="0">
              <a:latin typeface="Garamond"/>
              <a:cs typeface="Calibri"/>
            </a:endParaRPr>
          </a:p>
          <a:p>
            <a:pPr marL="342900" indent="-342900">
              <a:buFont typeface="Arial"/>
              <a:buChar char="•"/>
            </a:pPr>
            <a:r>
              <a:rPr lang="en-GB" sz="2400" dirty="0">
                <a:latin typeface="Garamond"/>
                <a:cs typeface="Calibri"/>
              </a:rPr>
              <a:t>We want Forest students to be confident, articulate, collaborative, curious people; the Collaborative Task assesses their proficiency in these areas. </a:t>
            </a:r>
            <a:endParaRPr lang="en-GB" sz="2400" b="1" dirty="0">
              <a:latin typeface="Garamond"/>
              <a:cs typeface="Calibri"/>
            </a:endParaRPr>
          </a:p>
          <a:p>
            <a:pPr marL="342900" indent="-342900">
              <a:buFont typeface="Arial"/>
              <a:buChar char="•"/>
            </a:pPr>
            <a:r>
              <a:rPr lang="en-GB" sz="2400" dirty="0">
                <a:latin typeface="Garamond"/>
                <a:cs typeface="Calibri"/>
              </a:rPr>
              <a:t>As well as academic success, we want to highlight the importance we place on personal development, and the Collaborative Task captures this. </a:t>
            </a:r>
          </a:p>
          <a:p>
            <a:endParaRPr lang="en-GB" sz="2000" b="1" dirty="0">
              <a:latin typeface="Garamond"/>
              <a:cs typeface="Calibri"/>
            </a:endParaRPr>
          </a:p>
          <a:p>
            <a:endParaRPr lang="en-GB" dirty="0">
              <a:latin typeface="Calibri" panose="020F0502020204030204"/>
              <a:cs typeface="Calibri"/>
            </a:endParaRPr>
          </a:p>
          <a:p>
            <a:endParaRPr lang="en-GB" dirty="0">
              <a:latin typeface="Calibri" panose="020F0502020204030204"/>
              <a:cs typeface="Calibri"/>
            </a:endParaRPr>
          </a:p>
          <a:p>
            <a:endParaRPr lang="en-GB" dirty="0">
              <a:latin typeface="Calibri" panose="020F0502020204030204"/>
              <a:cs typeface="Calibri"/>
            </a:endParaRPr>
          </a:p>
          <a:p>
            <a:endParaRPr lang="en-GB" dirty="0">
              <a:latin typeface="Calibri" panose="020F0502020204030204"/>
              <a:cs typeface="Calibri"/>
            </a:endParaRPr>
          </a:p>
        </p:txBody>
      </p:sp>
      <p:pic>
        <p:nvPicPr>
          <p:cNvPr id="4" name="Picture 4" descr="Logo, company name&#10;&#10;Description automatically generated">
            <a:extLst>
              <a:ext uri="{FF2B5EF4-FFF2-40B4-BE49-F238E27FC236}">
                <a16:creationId xmlns:a16="http://schemas.microsoft.com/office/drawing/2014/main" id="{DBCC023E-A463-EBC3-955A-441DF68D4177}"/>
              </a:ext>
            </a:extLst>
          </p:cNvPr>
          <p:cNvPicPr>
            <a:picLocks noChangeAspect="1"/>
          </p:cNvPicPr>
          <p:nvPr/>
        </p:nvPicPr>
        <p:blipFill>
          <a:blip r:embed="rId2"/>
          <a:stretch>
            <a:fillRect/>
          </a:stretch>
        </p:blipFill>
        <p:spPr>
          <a:xfrm>
            <a:off x="10404353" y="5407391"/>
            <a:ext cx="1465141" cy="1259987"/>
          </a:xfrm>
          <a:prstGeom prst="rect">
            <a:avLst/>
          </a:prstGeom>
        </p:spPr>
      </p:pic>
    </p:spTree>
    <p:extLst>
      <p:ext uri="{BB962C8B-B14F-4D97-AF65-F5344CB8AC3E}">
        <p14:creationId xmlns:p14="http://schemas.microsoft.com/office/powerpoint/2010/main" val="4211438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3421C5A-9434-4E28-9FC1-AA70BD7717F5}"/>
              </a:ext>
            </a:extLst>
          </p:cNvPr>
          <p:cNvSpPr/>
          <p:nvPr/>
        </p:nvSpPr>
        <p:spPr>
          <a:xfrm>
            <a:off x="0" y="4271"/>
            <a:ext cx="12192000" cy="1714536"/>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defPPr>
              <a:defRPr lang="en-GB"/>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sz="5400" dirty="0">
              <a:solidFill>
                <a:srgbClr val="FFC000"/>
              </a:solidFill>
              <a:latin typeface="Adobe Garamond Pro" panose="02020502060506020403" pitchFamily="18" charset="0"/>
            </a:endParaRPr>
          </a:p>
          <a:p>
            <a:pPr algn="ctr"/>
            <a:r>
              <a:rPr lang="en-GB" sz="5400" dirty="0">
                <a:solidFill>
                  <a:srgbClr val="FFC000"/>
                </a:solidFill>
                <a:latin typeface="Adobe Garamond Pro"/>
              </a:rPr>
              <a:t>11+ Admissions </a:t>
            </a:r>
            <a:r>
              <a:rPr lang="en-GB" sz="5400">
                <a:solidFill>
                  <a:srgbClr val="FFC000"/>
                </a:solidFill>
                <a:latin typeface="Adobe Garamond Pro"/>
              </a:rPr>
              <a:t>Process 2024</a:t>
            </a:r>
            <a:r>
              <a:rPr lang="en-GB" sz="5400">
                <a:solidFill>
                  <a:srgbClr val="7030A0"/>
                </a:solidFill>
                <a:latin typeface="Adobe Garamond Pro"/>
              </a:rPr>
              <a:t>  </a:t>
            </a:r>
            <a:br>
              <a:rPr lang="en-GB" sz="5400" dirty="0">
                <a:latin typeface="Adobe Garamond Pro" panose="02020502060506020403" pitchFamily="18" charset="0"/>
              </a:rPr>
            </a:br>
            <a:endParaRPr lang="en-GB" sz="5400">
              <a:solidFill>
                <a:srgbClr val="FFC000"/>
              </a:solidFill>
              <a:latin typeface="Adobe Garamond Pro" panose="02020502060506020403" pitchFamily="18" charset="0"/>
            </a:endParaRPr>
          </a:p>
        </p:txBody>
      </p:sp>
      <p:sp>
        <p:nvSpPr>
          <p:cNvPr id="2" name="TextBox 1">
            <a:extLst>
              <a:ext uri="{FF2B5EF4-FFF2-40B4-BE49-F238E27FC236}">
                <a16:creationId xmlns:a16="http://schemas.microsoft.com/office/drawing/2014/main" id="{A7F61FAA-07E3-4F51-959D-FE02E2FCF302}"/>
              </a:ext>
            </a:extLst>
          </p:cNvPr>
          <p:cNvSpPr txBox="1"/>
          <p:nvPr/>
        </p:nvSpPr>
        <p:spPr>
          <a:xfrm>
            <a:off x="258728" y="1979932"/>
            <a:ext cx="11492748"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b="1" dirty="0">
                <a:latin typeface="Garamond"/>
                <a:cs typeface="Calibri"/>
              </a:rPr>
              <a:t>The Collaborative Task</a:t>
            </a:r>
            <a:endParaRPr lang="en-US" dirty="0">
              <a:ea typeface="Calibri"/>
              <a:cs typeface="Calibri"/>
            </a:endParaRPr>
          </a:p>
          <a:p>
            <a:endParaRPr lang="en-GB" sz="2000" dirty="0">
              <a:latin typeface="Garamond"/>
              <a:cs typeface="Calibri"/>
            </a:endParaRPr>
          </a:p>
          <a:p>
            <a:r>
              <a:rPr lang="en-GB" sz="2400" b="1" dirty="0">
                <a:latin typeface="Garamond"/>
                <a:cs typeface="Calibri"/>
              </a:rPr>
              <a:t>How will students be assessed? </a:t>
            </a:r>
            <a:br>
              <a:rPr lang="en-GB" sz="2400" b="1" dirty="0">
                <a:latin typeface="Garamond"/>
                <a:cs typeface="Calibri"/>
              </a:rPr>
            </a:br>
            <a:endParaRPr lang="en-GB" sz="2400" b="1" dirty="0">
              <a:latin typeface="Garamond"/>
              <a:cs typeface="Calibri"/>
            </a:endParaRPr>
          </a:p>
          <a:p>
            <a:pPr marL="171450" indent="-171450">
              <a:buFont typeface="Arial"/>
              <a:buChar char="•"/>
            </a:pPr>
            <a:r>
              <a:rPr lang="en-GB" sz="2000" b="1" dirty="0">
                <a:latin typeface="Garamond"/>
                <a:cs typeface="Calibri"/>
              </a:rPr>
              <a:t>Leadership</a:t>
            </a:r>
            <a:r>
              <a:rPr lang="en-GB" sz="2000" dirty="0">
                <a:latin typeface="Garamond"/>
                <a:cs typeface="Calibri"/>
              </a:rPr>
              <a:t> (overall confidence, clarity, ability to take the lead, do others listen to them?)</a:t>
            </a:r>
          </a:p>
          <a:p>
            <a:pPr marL="171450" indent="-171450">
              <a:buFont typeface="Arial"/>
              <a:buChar char="•"/>
            </a:pPr>
            <a:r>
              <a:rPr lang="en-GB" sz="2000" b="1" dirty="0">
                <a:latin typeface="Garamond"/>
                <a:cs typeface="Calibri"/>
              </a:rPr>
              <a:t>Collaboration skills</a:t>
            </a:r>
            <a:r>
              <a:rPr lang="en-GB" sz="2000" dirty="0">
                <a:latin typeface="Garamond"/>
                <a:cs typeface="Calibri"/>
              </a:rPr>
              <a:t> (listening to others, taking on board other ideas, using other people’s ideas to build on, are they a team player?)</a:t>
            </a:r>
          </a:p>
          <a:p>
            <a:pPr marL="171450" indent="-171450">
              <a:buFont typeface="Arial"/>
              <a:buChar char="•"/>
            </a:pPr>
            <a:r>
              <a:rPr lang="en-GB" sz="2000" b="1" dirty="0">
                <a:latin typeface="Garamond"/>
                <a:cs typeface="Calibri"/>
              </a:rPr>
              <a:t>Communication skills</a:t>
            </a:r>
            <a:r>
              <a:rPr lang="en-GB" sz="2000" dirty="0">
                <a:latin typeface="Garamond"/>
                <a:cs typeface="Calibri"/>
              </a:rPr>
              <a:t> (ability to ability to communicate clearly and concisely, confidence when speaking)</a:t>
            </a:r>
          </a:p>
          <a:p>
            <a:pPr marL="171450" indent="-171450">
              <a:buFont typeface="Arial"/>
              <a:buChar char="•"/>
            </a:pPr>
            <a:r>
              <a:rPr lang="en-GB" sz="2000" b="1" dirty="0">
                <a:latin typeface="Garamond"/>
                <a:cs typeface="Calibri"/>
              </a:rPr>
              <a:t>Intellectual curiosity</a:t>
            </a:r>
            <a:r>
              <a:rPr lang="en-GB" sz="2000" dirty="0">
                <a:latin typeface="Garamond"/>
                <a:cs typeface="Calibri"/>
              </a:rPr>
              <a:t> (ideas created, level of understanding of their own information and that of others, do they push beyond what is put in front of them? Do they have unique/original ideas?)</a:t>
            </a:r>
          </a:p>
          <a:p>
            <a:endParaRPr lang="en-GB" sz="2000" b="1" dirty="0">
              <a:latin typeface="Garamond"/>
              <a:cs typeface="Calibri"/>
            </a:endParaRPr>
          </a:p>
          <a:p>
            <a:endParaRPr lang="en-GB" dirty="0">
              <a:latin typeface="Calibri" panose="020F0502020204030204"/>
              <a:cs typeface="Calibri"/>
            </a:endParaRPr>
          </a:p>
          <a:p>
            <a:endParaRPr lang="en-GB" dirty="0">
              <a:latin typeface="Calibri" panose="020F0502020204030204"/>
              <a:cs typeface="Calibri"/>
            </a:endParaRPr>
          </a:p>
          <a:p>
            <a:endParaRPr lang="en-GB" dirty="0">
              <a:latin typeface="Calibri" panose="020F0502020204030204"/>
              <a:cs typeface="Calibri"/>
            </a:endParaRPr>
          </a:p>
          <a:p>
            <a:endParaRPr lang="en-GB" dirty="0">
              <a:latin typeface="Calibri" panose="020F0502020204030204"/>
              <a:cs typeface="Calibri"/>
            </a:endParaRPr>
          </a:p>
        </p:txBody>
      </p:sp>
      <p:pic>
        <p:nvPicPr>
          <p:cNvPr id="4" name="Picture 4" descr="Logo, company name&#10;&#10;Description automatically generated">
            <a:extLst>
              <a:ext uri="{FF2B5EF4-FFF2-40B4-BE49-F238E27FC236}">
                <a16:creationId xmlns:a16="http://schemas.microsoft.com/office/drawing/2014/main" id="{DBCC023E-A463-EBC3-955A-441DF68D4177}"/>
              </a:ext>
            </a:extLst>
          </p:cNvPr>
          <p:cNvPicPr>
            <a:picLocks noChangeAspect="1"/>
          </p:cNvPicPr>
          <p:nvPr/>
        </p:nvPicPr>
        <p:blipFill>
          <a:blip r:embed="rId2"/>
          <a:stretch>
            <a:fillRect/>
          </a:stretch>
        </p:blipFill>
        <p:spPr>
          <a:xfrm>
            <a:off x="10404353" y="5407391"/>
            <a:ext cx="1465141" cy="1259987"/>
          </a:xfrm>
          <a:prstGeom prst="rect">
            <a:avLst/>
          </a:prstGeom>
        </p:spPr>
      </p:pic>
    </p:spTree>
    <p:extLst>
      <p:ext uri="{BB962C8B-B14F-4D97-AF65-F5344CB8AC3E}">
        <p14:creationId xmlns:p14="http://schemas.microsoft.com/office/powerpoint/2010/main" val="3112464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TotalTime>
  <Words>748</Words>
  <Application>Microsoft Office PowerPoint</Application>
  <PresentationFormat>Widescreen</PresentationFormat>
  <Paragraphs>107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Adobe Garamond Pro</vt:lpstr>
      <vt:lpstr>Arial</vt:lpstr>
      <vt:lpstr>Calibri</vt:lpstr>
      <vt:lpstr>Calibri Light</vt:lpstr>
      <vt:lpstr>Garamond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Rumana Begum</dc:creator>
  <cp:lastModifiedBy>Rumana Begum</cp:lastModifiedBy>
  <cp:revision>332</cp:revision>
  <dcterms:created xsi:type="dcterms:W3CDTF">2023-04-25T17:13:03Z</dcterms:created>
  <dcterms:modified xsi:type="dcterms:W3CDTF">2023-05-03T09:08:05Z</dcterms:modified>
</cp:coreProperties>
</file>